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97"/>
  </p:notesMasterIdLst>
  <p:handoutMasterIdLst>
    <p:handoutMasterId r:id="rId98"/>
  </p:handoutMasterIdLst>
  <p:sldIdLst>
    <p:sldId id="256" r:id="rId5"/>
    <p:sldId id="261" r:id="rId6"/>
    <p:sldId id="257" r:id="rId7"/>
    <p:sldId id="299" r:id="rId8"/>
    <p:sldId id="300" r:id="rId9"/>
    <p:sldId id="301" r:id="rId10"/>
    <p:sldId id="302" r:id="rId11"/>
    <p:sldId id="303" r:id="rId12"/>
    <p:sldId id="304" r:id="rId13"/>
    <p:sldId id="305" r:id="rId14"/>
    <p:sldId id="306" r:id="rId15"/>
    <p:sldId id="307" r:id="rId16"/>
    <p:sldId id="310" r:id="rId17"/>
    <p:sldId id="308" r:id="rId18"/>
    <p:sldId id="311" r:id="rId19"/>
    <p:sldId id="312" r:id="rId20"/>
    <p:sldId id="313" r:id="rId21"/>
    <p:sldId id="314" r:id="rId22"/>
    <p:sldId id="315" r:id="rId23"/>
    <p:sldId id="316" r:id="rId24"/>
    <p:sldId id="317" r:id="rId25"/>
    <p:sldId id="318" r:id="rId26"/>
    <p:sldId id="319" r:id="rId27"/>
    <p:sldId id="320" r:id="rId28"/>
    <p:sldId id="321" r:id="rId29"/>
    <p:sldId id="322" r:id="rId30"/>
    <p:sldId id="323" r:id="rId31"/>
    <p:sldId id="324" r:id="rId32"/>
    <p:sldId id="325" r:id="rId33"/>
    <p:sldId id="326" r:id="rId34"/>
    <p:sldId id="327" r:id="rId35"/>
    <p:sldId id="328" r:id="rId36"/>
    <p:sldId id="329" r:id="rId37"/>
    <p:sldId id="330" r:id="rId38"/>
    <p:sldId id="331" r:id="rId39"/>
    <p:sldId id="332" r:id="rId40"/>
    <p:sldId id="333" r:id="rId41"/>
    <p:sldId id="334" r:id="rId42"/>
    <p:sldId id="335" r:id="rId43"/>
    <p:sldId id="336" r:id="rId44"/>
    <p:sldId id="337" r:id="rId45"/>
    <p:sldId id="338" r:id="rId46"/>
    <p:sldId id="339" r:id="rId47"/>
    <p:sldId id="340" r:id="rId48"/>
    <p:sldId id="341" r:id="rId49"/>
    <p:sldId id="342" r:id="rId50"/>
    <p:sldId id="343" r:id="rId51"/>
    <p:sldId id="344" r:id="rId52"/>
    <p:sldId id="345" r:id="rId53"/>
    <p:sldId id="346" r:id="rId54"/>
    <p:sldId id="347" r:id="rId55"/>
    <p:sldId id="348" r:id="rId56"/>
    <p:sldId id="349" r:id="rId57"/>
    <p:sldId id="350" r:id="rId58"/>
    <p:sldId id="351" r:id="rId59"/>
    <p:sldId id="352" r:id="rId60"/>
    <p:sldId id="353" r:id="rId61"/>
    <p:sldId id="354" r:id="rId62"/>
    <p:sldId id="355" r:id="rId63"/>
    <p:sldId id="356" r:id="rId64"/>
    <p:sldId id="357" r:id="rId65"/>
    <p:sldId id="358" r:id="rId66"/>
    <p:sldId id="359" r:id="rId67"/>
    <p:sldId id="369" r:id="rId68"/>
    <p:sldId id="370" r:id="rId69"/>
    <p:sldId id="371" r:id="rId70"/>
    <p:sldId id="372" r:id="rId71"/>
    <p:sldId id="373" r:id="rId72"/>
    <p:sldId id="374" r:id="rId73"/>
    <p:sldId id="375" r:id="rId74"/>
    <p:sldId id="376" r:id="rId75"/>
    <p:sldId id="377" r:id="rId76"/>
    <p:sldId id="378" r:id="rId77"/>
    <p:sldId id="379" r:id="rId78"/>
    <p:sldId id="380" r:id="rId79"/>
    <p:sldId id="381" r:id="rId80"/>
    <p:sldId id="382" r:id="rId81"/>
    <p:sldId id="383" r:id="rId82"/>
    <p:sldId id="384" r:id="rId83"/>
    <p:sldId id="385" r:id="rId84"/>
    <p:sldId id="386" r:id="rId85"/>
    <p:sldId id="387" r:id="rId86"/>
    <p:sldId id="388" r:id="rId87"/>
    <p:sldId id="368" r:id="rId88"/>
    <p:sldId id="360" r:id="rId89"/>
    <p:sldId id="361" r:id="rId90"/>
    <p:sldId id="362" r:id="rId91"/>
    <p:sldId id="363" r:id="rId92"/>
    <p:sldId id="364" r:id="rId93"/>
    <p:sldId id="365" r:id="rId94"/>
    <p:sldId id="366" r:id="rId95"/>
    <p:sldId id="367" r:id="rId9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4843"/>
    <a:srgbClr val="FF8B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0599" autoAdjust="0"/>
  </p:normalViewPr>
  <p:slideViewPr>
    <p:cSldViewPr snapToGrid="0" showGuides="1">
      <p:cViewPr varScale="1">
        <p:scale>
          <a:sx n="87" d="100"/>
          <a:sy n="87" d="100"/>
        </p:scale>
        <p:origin x="1446" y="78"/>
      </p:cViewPr>
      <p:guideLst>
        <p:guide orient="horz" pos="2160"/>
        <p:guide pos="2880"/>
      </p:guideLst>
    </p:cSldViewPr>
  </p:slideViewPr>
  <p:notesTextViewPr>
    <p:cViewPr>
      <p:scale>
        <a:sx n="1" d="1"/>
        <a:sy n="1" d="1"/>
      </p:scale>
      <p:origin x="0" y="0"/>
    </p:cViewPr>
  </p:notesTextViewPr>
  <p:notesViewPr>
    <p:cSldViewPr snapToGrid="0" showGuides="1">
      <p:cViewPr varScale="1">
        <p:scale>
          <a:sx n="58" d="100"/>
          <a:sy n="58" d="100"/>
        </p:scale>
        <p:origin x="1974"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handoutMaster" Target="handoutMasters/handout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CEAAF3-9831-450B-8D59-2C09DB96C8FC}" type="datetimeFigureOut">
              <a:rPr lang="en-US"/>
              <a:t>3/7/2024</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834459-7356-44BF-850D-8B30C4FB3B6B}" type="slidenum">
              <a:rPr/>
              <a:t>‹#›</a:t>
            </a:fld>
            <a:endParaRPr/>
          </a:p>
        </p:txBody>
      </p:sp>
    </p:spTree>
    <p:extLst>
      <p:ext uri="{BB962C8B-B14F-4D97-AF65-F5344CB8AC3E}">
        <p14:creationId xmlns:p14="http://schemas.microsoft.com/office/powerpoint/2010/main" val="2469016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0CD79-FC16-4410-AB61-17F26E6D3BC8}" type="datetimeFigureOut">
              <a:rPr lang="en-US"/>
              <a:t>3/7/2024</a:t>
            </a:fld>
            <a:endParaRPr/>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3C37BE-C303-496D-B5CD-85F2937540FC}" type="slidenum">
              <a:rPr/>
              <a:t>‹#›</a:t>
            </a:fld>
            <a:endParaRPr/>
          </a:p>
        </p:txBody>
      </p:sp>
    </p:spTree>
    <p:extLst>
      <p:ext uri="{BB962C8B-B14F-4D97-AF65-F5344CB8AC3E}">
        <p14:creationId xmlns:p14="http://schemas.microsoft.com/office/powerpoint/2010/main" val="3350842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i="1">
                <a:latin typeface="Arial" pitchFamily="34" charset="0"/>
                <a:cs typeface="Arial" pitchFamily="34" charset="0"/>
              </a:rPr>
              <a:t>NOTE:</a:t>
            </a:r>
          </a:p>
          <a:p>
            <a:r>
              <a:rPr lang="en-US" i="1">
                <a:latin typeface="Arial" pitchFamily="34" charset="0"/>
                <a:cs typeface="Arial" pitchFamily="34" charset="0"/>
              </a:rPr>
              <a:t>To change the  image on this slide, select the picture and delete it. Then click the Pictures icon in the placeholder to insert your own image.</a:t>
            </a:r>
          </a:p>
        </p:txBody>
      </p:sp>
      <p:sp>
        <p:nvSpPr>
          <p:cNvPr id="4" name="Slide Number Placeholder 3"/>
          <p:cNvSpPr>
            <a:spLocks noGrp="1"/>
          </p:cNvSpPr>
          <p:nvPr>
            <p:ph type="sldNum" sz="quarter" idx="10"/>
          </p:nvPr>
        </p:nvSpPr>
        <p:spPr/>
        <p:txBody>
          <a:bodyPr/>
          <a:lstStyle/>
          <a:p>
            <a:fld id="{0A3C37BE-C303-496D-B5CD-85F2937540FC}" type="slidenum">
              <a:rPr lang="en-US" smtClean="0"/>
              <a:t>1</a:t>
            </a:fld>
            <a:endParaRPr lang="en-US"/>
          </a:p>
        </p:txBody>
      </p:sp>
    </p:spTree>
    <p:extLst>
      <p:ext uri="{BB962C8B-B14F-4D97-AF65-F5344CB8AC3E}">
        <p14:creationId xmlns:p14="http://schemas.microsoft.com/office/powerpoint/2010/main" val="240615026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0" y="0"/>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pic>
        <p:nvPicPr>
          <p:cNvPr id="11" name="Picture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993335" y="0"/>
            <a:ext cx="1310643" cy="2292094"/>
          </a:xfrm>
          <a:prstGeom prst="rect">
            <a:avLst/>
          </a:prstGeom>
        </p:spPr>
      </p:pic>
      <p:sp>
        <p:nvSpPr>
          <p:cNvPr id="2" name="Title 1"/>
          <p:cNvSpPr>
            <a:spLocks noGrp="1"/>
          </p:cNvSpPr>
          <p:nvPr>
            <p:ph type="ctrTitle"/>
          </p:nvPr>
        </p:nvSpPr>
        <p:spPr>
          <a:xfrm>
            <a:off x="828677" y="2292103"/>
            <a:ext cx="7572375" cy="2219691"/>
          </a:xfrm>
        </p:spPr>
        <p:txBody>
          <a:bodyPr anchor="ctr">
            <a:normAutofit/>
          </a:bodyPr>
          <a:lstStyle>
            <a:lvl1pPr algn="l">
              <a:defRPr sz="4400" cap="all" baseline="0"/>
            </a:lvl1pPr>
          </a:lstStyle>
          <a:p>
            <a:r>
              <a:rPr lang="en-US"/>
              <a:t>Click to edit Master title style</a:t>
            </a:r>
            <a:endParaRPr/>
          </a:p>
        </p:txBody>
      </p:sp>
      <p:sp>
        <p:nvSpPr>
          <p:cNvPr id="3" name="Subtitle 2"/>
          <p:cNvSpPr>
            <a:spLocks noGrp="1"/>
          </p:cNvSpPr>
          <p:nvPr>
            <p:ph type="subTitle" idx="1"/>
          </p:nvPr>
        </p:nvSpPr>
        <p:spPr>
          <a:xfrm>
            <a:off x="828675" y="4511793"/>
            <a:ext cx="7572376" cy="955565"/>
          </a:xfrm>
        </p:spPr>
        <p:txBody>
          <a:bodyPr>
            <a:normAutofit/>
          </a:bodyPr>
          <a:lstStyle>
            <a:lvl1pPr marL="0" indent="0" algn="l">
              <a:spcBef>
                <a:spcPts val="0"/>
              </a:spcBef>
              <a:buNone/>
              <a:defRPr sz="180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a:p>
        </p:txBody>
      </p:sp>
      <p:sp>
        <p:nvSpPr>
          <p:cNvPr id="7" name="Rectangle 6"/>
          <p:cNvSpPr/>
          <p:nvPr/>
        </p:nvSpPr>
        <p:spPr>
          <a:xfrm>
            <a:off x="0" y="5778124"/>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4" name="Date Placeholder 3"/>
          <p:cNvSpPr>
            <a:spLocks noGrp="1"/>
          </p:cNvSpPr>
          <p:nvPr>
            <p:ph type="dt" sz="half" idx="10"/>
          </p:nvPr>
        </p:nvSpPr>
        <p:spPr/>
        <p:txBody>
          <a:bodyPr/>
          <a:lstStyle>
            <a:lvl1pPr>
              <a:defRPr baseline="0">
                <a:solidFill>
                  <a:schemeClr val="tx1">
                    <a:lumMod val="20000"/>
                    <a:lumOff val="80000"/>
                  </a:schemeClr>
                </a:solidFill>
              </a:defRPr>
            </a:lvl1pPr>
          </a:lstStyle>
          <a:p>
            <a:fld id="{35ED8746-A7B4-42D1-BE92-67729E314F60}" type="datetime1">
              <a:rPr lang="en-US" smtClean="0"/>
              <a:t>3/7/2024</a:t>
            </a:fld>
            <a:endParaRPr lang="en-US"/>
          </a:p>
        </p:txBody>
      </p:sp>
      <p:sp>
        <p:nvSpPr>
          <p:cNvPr id="5" name="Footer Placeholder 4"/>
          <p:cNvSpPr>
            <a:spLocks noGrp="1"/>
          </p:cNvSpPr>
          <p:nvPr>
            <p:ph type="ftr" sz="quarter" idx="11"/>
          </p:nvPr>
        </p:nvSpPr>
        <p:spPr/>
        <p:txBody>
          <a:bodyPr/>
          <a:lstStyle>
            <a:lvl1pPr>
              <a:defRPr baseline="0">
                <a:solidFill>
                  <a:schemeClr val="tx1">
                    <a:lumMod val="20000"/>
                    <a:lumOff val="80000"/>
                  </a:schemeClr>
                </a:solidFill>
              </a:defRPr>
            </a:lvl1pPr>
          </a:lstStyle>
          <a:p>
            <a:r>
              <a:rPr lang="en-US"/>
              <a:t>NGUYỄN VĂN CHUNG</a:t>
            </a:r>
          </a:p>
        </p:txBody>
      </p:sp>
      <p:sp>
        <p:nvSpPr>
          <p:cNvPr id="6" name="Slide Number Placeholder 5"/>
          <p:cNvSpPr>
            <a:spLocks noGrp="1"/>
          </p:cNvSpPr>
          <p:nvPr>
            <p:ph type="sldNum" sz="quarter" idx="12"/>
          </p:nvPr>
        </p:nvSpPr>
        <p:spPr/>
        <p:txBody>
          <a:bodyPr/>
          <a:lstStyle>
            <a:lvl1pPr>
              <a:defRPr baseline="0">
                <a:solidFill>
                  <a:schemeClr val="tx1">
                    <a:lumMod val="20000"/>
                    <a:lumOff val="80000"/>
                  </a:schemeClr>
                </a:solidFill>
              </a:defRPr>
            </a:lvl1pPr>
          </a:lstStyle>
          <a:p>
            <a:fld id="{0FF54DE5-C571-48E8-A5BC-B369434E2F44}" type="slidenum">
              <a:rPr lang="en-US" smtClean="0"/>
              <a:pPr/>
              <a:t>‹#›</a:t>
            </a:fld>
            <a:endParaRPr lang="en-US"/>
          </a:p>
        </p:txBody>
      </p:sp>
    </p:spTree>
    <p:extLst>
      <p:ext uri="{BB962C8B-B14F-4D97-AF65-F5344CB8AC3E}">
        <p14:creationId xmlns:p14="http://schemas.microsoft.com/office/powerpoint/2010/main" val="165975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b="1"/>
            </a:lvl1pPr>
          </a:lstStyle>
          <a:p>
            <a:r>
              <a:rPr lang="en-US"/>
              <a:t>Click to edit Master title style</a:t>
            </a:r>
            <a:endParaRPr/>
          </a:p>
        </p:txBody>
      </p:sp>
      <p:sp>
        <p:nvSpPr>
          <p:cNvPr id="4" name="Text Placeholder 3"/>
          <p:cNvSpPr>
            <a:spLocks noGrp="1"/>
          </p:cNvSpPr>
          <p:nvPr>
            <p:ph type="body" sz="half" idx="2"/>
          </p:nvPr>
        </p:nvSpPr>
        <p:spPr>
          <a:xfrm>
            <a:off x="828677" y="1600200"/>
            <a:ext cx="2547747" cy="4572000"/>
          </a:xfrm>
        </p:spPr>
        <p:txBody>
          <a:bodyPr>
            <a:normAutofit/>
          </a:bodyPr>
          <a:lstStyle>
            <a:lvl1pPr marL="0" indent="0">
              <a:spcBef>
                <a:spcPts val="1200"/>
              </a:spcBef>
              <a:buNone/>
              <a:defRPr sz="18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3491003" y="1600201"/>
            <a:ext cx="4823184" cy="4572001"/>
          </a:xfrm>
        </p:spPr>
        <p:txBody>
          <a:bodyPr tIns="1188720">
            <a:normAutofit/>
          </a:bodyPr>
          <a:lstStyle>
            <a:lvl1pPr marL="0" indent="0" algn="ctr">
              <a:buNone/>
              <a:defRPr sz="20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13D72891-86C8-4D58-B23B-13C24ECAE36E}" type="datetime1">
              <a:rPr lang="en-US" smtClean="0"/>
              <a:t>3/7/2024</a:t>
            </a:fld>
            <a:endParaRPr/>
          </a:p>
        </p:txBody>
      </p:sp>
      <p:sp>
        <p:nvSpPr>
          <p:cNvPr id="6" name="Footer Placeholder 5"/>
          <p:cNvSpPr>
            <a:spLocks noGrp="1"/>
          </p:cNvSpPr>
          <p:nvPr>
            <p:ph type="ftr" sz="quarter" idx="11"/>
          </p:nvPr>
        </p:nvSpPr>
        <p:spPr/>
        <p:txBody>
          <a:bodyPr/>
          <a:lstStyle/>
          <a:p>
            <a:r>
              <a:rPr lang="en-US"/>
              <a:t>NGUYỄN VĂN CHUNG</a:t>
            </a:r>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76963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1"/>
            </a:lvl1p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AC951F4-E2F9-498A-8941-1760ED578AFD}" type="datetime1">
              <a:rPr lang="en-US" smtClean="0"/>
              <a:t>3/7/2024</a:t>
            </a:fld>
            <a:endParaRPr/>
          </a:p>
        </p:txBody>
      </p:sp>
      <p:sp>
        <p:nvSpPr>
          <p:cNvPr id="5" name="Footer Placeholder 4"/>
          <p:cNvSpPr>
            <a:spLocks noGrp="1"/>
          </p:cNvSpPr>
          <p:nvPr>
            <p:ph type="ftr" sz="quarter" idx="11"/>
          </p:nvPr>
        </p:nvSpPr>
        <p:spPr/>
        <p:txBody>
          <a:bodyPr/>
          <a:lstStyle/>
          <a:p>
            <a:r>
              <a:rPr lang="en-US"/>
              <a:t>NGUYỄN VĂN CHUNG</a:t>
            </a:r>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201207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29451" y="365125"/>
            <a:ext cx="1285875" cy="5811838"/>
          </a:xfrm>
        </p:spPr>
        <p:txBody>
          <a:bodyPr vert="eaVert">
            <a:normAutofit/>
          </a:bodyPr>
          <a:lstStyle>
            <a:lvl1pPr>
              <a:defRPr sz="3200" b="1"/>
            </a:lvl1pPr>
          </a:lstStyle>
          <a:p>
            <a:r>
              <a:rPr lang="en-US"/>
              <a:t>Click to edit Master title style</a:t>
            </a:r>
            <a:endParaRPr/>
          </a:p>
        </p:txBody>
      </p:sp>
      <p:sp>
        <p:nvSpPr>
          <p:cNvPr id="3" name="Vertical Text Placeholder 2"/>
          <p:cNvSpPr>
            <a:spLocks noGrp="1"/>
          </p:cNvSpPr>
          <p:nvPr>
            <p:ph type="body" orient="vert" idx="1"/>
          </p:nvPr>
        </p:nvSpPr>
        <p:spPr>
          <a:xfrm>
            <a:off x="828675" y="365125"/>
            <a:ext cx="6074172"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96E2DF6F-D815-4CD9-972D-EEA75153FD1E}" type="datetime1">
              <a:rPr lang="en-US" smtClean="0"/>
              <a:t>3/7/2024</a:t>
            </a:fld>
            <a:endParaRPr/>
          </a:p>
        </p:txBody>
      </p:sp>
      <p:sp>
        <p:nvSpPr>
          <p:cNvPr id="5" name="Footer Placeholder 4"/>
          <p:cNvSpPr>
            <a:spLocks noGrp="1"/>
          </p:cNvSpPr>
          <p:nvPr>
            <p:ph type="ftr" sz="quarter" idx="11"/>
          </p:nvPr>
        </p:nvSpPr>
        <p:spPr/>
        <p:txBody>
          <a:bodyPr/>
          <a:lstStyle/>
          <a:p>
            <a:r>
              <a:rPr lang="en-US"/>
              <a:t>NGUYỄN VĂN CHUNG</a:t>
            </a:r>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grpSp>
        <p:nvGrpSpPr>
          <p:cNvPr id="7" name="Group 6"/>
          <p:cNvGrpSpPr/>
          <p:nvPr/>
        </p:nvGrpSpPr>
        <p:grpSpPr>
          <a:xfrm rot="5400000">
            <a:off x="4181447" y="3239398"/>
            <a:ext cx="5632704" cy="63302"/>
            <a:chOff x="1073150" y="1219201"/>
            <a:chExt cx="10058400" cy="63125"/>
          </a:xfrm>
        </p:grpSpPr>
        <p:cxnSp>
          <p:nvCxnSpPr>
            <p:cNvPr id="8" name="Straight Connector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9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1"/>
            </a:lvl1pPr>
          </a:lstStyle>
          <a:p>
            <a:r>
              <a:rPr lang="en-US"/>
              <a:t>Click to edit Master title style</a:t>
            </a:r>
            <a:endParaRPr/>
          </a:p>
        </p:txBody>
      </p:sp>
      <p:sp>
        <p:nvSpPr>
          <p:cNvPr id="3" name="Content Placeholder 2"/>
          <p:cNvSpPr>
            <a:spLocks noGrp="1"/>
          </p:cNvSpPr>
          <p:nvPr>
            <p:ph idx="1"/>
          </p:nvPr>
        </p:nvSpPr>
        <p:spPr/>
        <p:txBody>
          <a:bodyPr/>
          <a:lstStyle>
            <a:lvl1pPr algn="just">
              <a:defRPr sz="2400"/>
            </a:lvl1pPr>
            <a:lvl2pPr marL="685766" indent="-228589" algn="just">
              <a:buFont typeface="Courier New" panose="02070309020205020404" pitchFamily="49" charset="0"/>
              <a:buChar char="o"/>
              <a:defRPr sz="2000"/>
            </a:lvl2pPr>
            <a:lvl3pPr marL="1142942" indent="-228589" algn="just">
              <a:buFont typeface="Arial" panose="020B0604020202020204" pitchFamily="34" charset="0"/>
              <a:buChar char="•"/>
              <a:defRPr sz="1800"/>
            </a:lvl3pPr>
            <a:lvl4pPr algn="just">
              <a:defRPr sz="1600"/>
            </a:lvl4pPr>
            <a:lvl5pPr algn="ju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3A34B278-9B22-4301-B26F-B6799FCD09AA}" type="datetime1">
              <a:rPr lang="en-US" smtClean="0"/>
              <a:t>3/7/2024</a:t>
            </a:fld>
            <a:endParaRPr/>
          </a:p>
        </p:txBody>
      </p:sp>
      <p:sp>
        <p:nvSpPr>
          <p:cNvPr id="5" name="Footer Placeholder 4"/>
          <p:cNvSpPr>
            <a:spLocks noGrp="1"/>
          </p:cNvSpPr>
          <p:nvPr>
            <p:ph type="ftr" sz="quarter" idx="11"/>
          </p:nvPr>
        </p:nvSpPr>
        <p:spPr/>
        <p:txBody>
          <a:bodyPr/>
          <a:lstStyle/>
          <a:p>
            <a:r>
              <a:rPr lang="en-US"/>
              <a:t>NGUYỄN VĂN CHUNG</a:t>
            </a:r>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78687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828675" y="2292103"/>
            <a:ext cx="4300538" cy="2219691"/>
          </a:xfrm>
        </p:spPr>
        <p:txBody>
          <a:bodyPr anchor="ctr">
            <a:normAutofit/>
          </a:bodyPr>
          <a:lstStyle>
            <a:lvl1pPr algn="l">
              <a:defRPr sz="4400" cap="all" baseline="0"/>
            </a:lvl1pPr>
          </a:lstStyle>
          <a:p>
            <a:r>
              <a:rPr lang="en-US"/>
              <a:t>Click to edit Master title style</a:t>
            </a:r>
            <a:endParaRPr/>
          </a:p>
        </p:txBody>
      </p:sp>
      <p:sp>
        <p:nvSpPr>
          <p:cNvPr id="3" name="Subtitle 2"/>
          <p:cNvSpPr>
            <a:spLocks noGrp="1"/>
          </p:cNvSpPr>
          <p:nvPr>
            <p:ph type="subTitle" idx="1"/>
          </p:nvPr>
        </p:nvSpPr>
        <p:spPr>
          <a:xfrm>
            <a:off x="828675" y="4511793"/>
            <a:ext cx="4300538" cy="955565"/>
          </a:xfrm>
        </p:spPr>
        <p:txBody>
          <a:bodyPr>
            <a:normAutofit/>
          </a:bodyPr>
          <a:lstStyle>
            <a:lvl1pPr marL="0" indent="0" algn="l">
              <a:spcBef>
                <a:spcPts val="0"/>
              </a:spcBef>
              <a:buNone/>
              <a:defRPr sz="180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a:p>
        </p:txBody>
      </p:sp>
      <p:sp>
        <p:nvSpPr>
          <p:cNvPr id="11" name="Picture Placeholder 10" descr="An empty placeholder to add an image. Click on the placeholder and select the image that you wish to add."/>
          <p:cNvSpPr>
            <a:spLocks noGrp="1"/>
          </p:cNvSpPr>
          <p:nvPr>
            <p:ph type="pic" sz="quarter" idx="13"/>
          </p:nvPr>
        </p:nvSpPr>
        <p:spPr>
          <a:xfrm>
            <a:off x="5235802" y="1310656"/>
            <a:ext cx="3908203" cy="4208604"/>
          </a:xfrm>
          <a:solidFill>
            <a:schemeClr val="tx1">
              <a:lumMod val="20000"/>
              <a:lumOff val="80000"/>
            </a:schemeClr>
          </a:solidFill>
        </p:spPr>
        <p:txBody>
          <a:bodyPr tIns="1005840"/>
          <a:lstStyle>
            <a:lvl1pPr marL="0" indent="0" algn="ctr">
              <a:buNone/>
              <a:defRPr/>
            </a:lvl1pPr>
          </a:lstStyle>
          <a:p>
            <a:r>
              <a:rPr lang="en-US"/>
              <a:t>Click icon to add picture</a:t>
            </a:r>
            <a:endParaRPr/>
          </a:p>
        </p:txBody>
      </p:sp>
      <p:sp>
        <p:nvSpPr>
          <p:cNvPr id="8" name="Rectangle 7"/>
          <p:cNvSpPr/>
          <p:nvPr/>
        </p:nvSpPr>
        <p:spPr>
          <a:xfrm>
            <a:off x="0" y="0"/>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nvGrpSpPr>
          <p:cNvPr id="14" name="Group 13"/>
          <p:cNvGrpSpPr/>
          <p:nvPr/>
        </p:nvGrpSpPr>
        <p:grpSpPr>
          <a:xfrm>
            <a:off x="0" y="1143009"/>
            <a:ext cx="9144000" cy="63125"/>
            <a:chOff x="507492" y="1501519"/>
            <a:chExt cx="8129016" cy="63125"/>
          </a:xfrm>
        </p:grpSpPr>
        <p:cxnSp>
          <p:nvCxnSpPr>
            <p:cNvPr id="15" name="Straight Connector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pic>
        <p:nvPicPr>
          <p:cNvPr id="10" name="Picture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994412" y="0"/>
            <a:ext cx="1310643" cy="2292094"/>
          </a:xfrm>
          <a:prstGeom prst="rect">
            <a:avLst/>
          </a:prstGeom>
        </p:spPr>
      </p:pic>
      <p:grpSp>
        <p:nvGrpSpPr>
          <p:cNvPr id="13" name="Group 12"/>
          <p:cNvGrpSpPr/>
          <p:nvPr/>
        </p:nvGrpSpPr>
        <p:grpSpPr>
          <a:xfrm rot="10800000">
            <a:off x="0" y="5645519"/>
            <a:ext cx="9144000" cy="63125"/>
            <a:chOff x="507492" y="1501519"/>
            <a:chExt cx="8129016" cy="63125"/>
          </a:xfrm>
        </p:grpSpPr>
        <p:cxnSp>
          <p:nvCxnSpPr>
            <p:cNvPr id="17" name="Straight Connector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0" y="5778124"/>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Tree>
    <p:extLst>
      <p:ext uri="{BB962C8B-B14F-4D97-AF65-F5344CB8AC3E}">
        <p14:creationId xmlns:p14="http://schemas.microsoft.com/office/powerpoint/2010/main" val="267394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2514605"/>
            <a:ext cx="9144000" cy="3194035"/>
            <a:chOff x="647402" y="2514600"/>
            <a:chExt cx="10838688" cy="3194035"/>
          </a:xfrm>
        </p:grpSpPr>
        <p:grpSp>
          <p:nvGrpSpPr>
            <p:cNvPr id="9" name="Group 8"/>
            <p:cNvGrpSpPr/>
            <p:nvPr/>
          </p:nvGrpSpPr>
          <p:grpSpPr>
            <a:xfrm>
              <a:off x="647402" y="2514600"/>
              <a:ext cx="10838688" cy="63125"/>
              <a:chOff x="507492" y="1501519"/>
              <a:chExt cx="8129016" cy="63125"/>
            </a:xfrm>
          </p:grpSpPr>
          <p:cxnSp>
            <p:nvCxnSpPr>
              <p:cNvPr id="14" name="Straight Connector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nvGrpSpPr>
            <p:cNvPr id="11" name="Group 10"/>
            <p:cNvGrpSpPr/>
            <p:nvPr/>
          </p:nvGrpSpPr>
          <p:grpSpPr>
            <a:xfrm rot="10800000">
              <a:off x="647402" y="5645510"/>
              <a:ext cx="10838688" cy="63125"/>
              <a:chOff x="507492" y="1501519"/>
              <a:chExt cx="8129016" cy="63125"/>
            </a:xfrm>
          </p:grpSpPr>
          <p:cxnSp>
            <p:nvCxnSpPr>
              <p:cNvPr id="12" name="Straight Connector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pic>
        <p:nvPicPr>
          <p:cNvPr id="7" name="Picture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94411" y="0"/>
            <a:ext cx="1337391" cy="2971806"/>
          </a:xfrm>
          <a:prstGeom prst="rect">
            <a:avLst/>
          </a:prstGeom>
        </p:spPr>
      </p:pic>
      <p:sp>
        <p:nvSpPr>
          <p:cNvPr id="2" name="Title 1"/>
          <p:cNvSpPr>
            <a:spLocks noGrp="1"/>
          </p:cNvSpPr>
          <p:nvPr>
            <p:ph type="title"/>
          </p:nvPr>
        </p:nvSpPr>
        <p:spPr>
          <a:xfrm>
            <a:off x="828676" y="2971806"/>
            <a:ext cx="7553324" cy="1684150"/>
          </a:xfrm>
        </p:spPr>
        <p:txBody>
          <a:bodyPr anchor="ctr">
            <a:normAutofit/>
          </a:bodyPr>
          <a:lstStyle>
            <a:lvl1pPr>
              <a:defRPr sz="4400" cap="all"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828676" y="4655956"/>
            <a:ext cx="7553324" cy="509750"/>
          </a:xfrm>
        </p:spPr>
        <p:txBody>
          <a:bodyPr>
            <a:normAutofit/>
          </a:bodyPr>
          <a:lstStyle>
            <a:lvl1pPr marL="0" indent="0">
              <a:spcBef>
                <a:spcPts val="0"/>
              </a:spcBef>
              <a:buNone/>
              <a:defRPr sz="1600">
                <a:solidFill>
                  <a:schemeClr val="bg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D25419B-99D5-4399-98C2-EDFF0E63644B}" type="datetime1">
              <a:rPr lang="en-US" smtClean="0"/>
              <a:t>3/7/2024</a:t>
            </a:fld>
            <a:endParaRPr/>
          </a:p>
        </p:txBody>
      </p:sp>
      <p:sp>
        <p:nvSpPr>
          <p:cNvPr id="5" name="Footer Placeholder 4"/>
          <p:cNvSpPr>
            <a:spLocks noGrp="1"/>
          </p:cNvSpPr>
          <p:nvPr>
            <p:ph type="ftr" sz="quarter" idx="11"/>
          </p:nvPr>
        </p:nvSpPr>
        <p:spPr/>
        <p:txBody>
          <a:bodyPr/>
          <a:lstStyle/>
          <a:p>
            <a:r>
              <a:rPr lang="en-US"/>
              <a:t>NGUYỄN VĂN CHUNG</a:t>
            </a:r>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60267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1"/>
            </a:lvl1pPr>
          </a:lstStyle>
          <a:p>
            <a:r>
              <a:rPr lang="en-US"/>
              <a:t>Click to edit Master title style</a:t>
            </a:r>
            <a:endParaRPr/>
          </a:p>
        </p:txBody>
      </p:sp>
      <p:sp>
        <p:nvSpPr>
          <p:cNvPr id="3" name="Content Placeholder 2"/>
          <p:cNvSpPr>
            <a:spLocks noGrp="1"/>
          </p:cNvSpPr>
          <p:nvPr>
            <p:ph sz="half" idx="1"/>
          </p:nvPr>
        </p:nvSpPr>
        <p:spPr>
          <a:xfrm>
            <a:off x="828677" y="1600202"/>
            <a:ext cx="3686175" cy="4571999"/>
          </a:xfrm>
        </p:spPr>
        <p:txBody>
          <a:bodyPr/>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629152" y="1600202"/>
            <a:ext cx="3686175" cy="4571999"/>
          </a:xfrm>
        </p:spPr>
        <p:txBody>
          <a:bodyPr/>
          <a:lstStyle>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908CA924-8DED-4E5C-897F-A75833FFF44A}" type="datetime1">
              <a:rPr lang="en-US" smtClean="0"/>
              <a:t>3/7/2024</a:t>
            </a:fld>
            <a:endParaRPr/>
          </a:p>
        </p:txBody>
      </p:sp>
      <p:sp>
        <p:nvSpPr>
          <p:cNvPr id="6" name="Footer Placeholder 5"/>
          <p:cNvSpPr>
            <a:spLocks noGrp="1"/>
          </p:cNvSpPr>
          <p:nvPr>
            <p:ph type="ftr" sz="quarter" idx="11"/>
          </p:nvPr>
        </p:nvSpPr>
        <p:spPr/>
        <p:txBody>
          <a:bodyPr/>
          <a:lstStyle/>
          <a:p>
            <a:r>
              <a:rPr lang="en-US"/>
              <a:t>NGUYỄN VĂN CHUNG</a:t>
            </a:r>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52779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1"/>
            </a:lvl1pPr>
          </a:lstStyle>
          <a:p>
            <a:r>
              <a:rPr lang="en-US"/>
              <a:t>Click to edit Master title style</a:t>
            </a:r>
            <a:endParaRPr/>
          </a:p>
        </p:txBody>
      </p:sp>
      <p:sp>
        <p:nvSpPr>
          <p:cNvPr id="3" name="Text Placeholder 2"/>
          <p:cNvSpPr>
            <a:spLocks noGrp="1"/>
          </p:cNvSpPr>
          <p:nvPr>
            <p:ph type="body" idx="1"/>
          </p:nvPr>
        </p:nvSpPr>
        <p:spPr>
          <a:xfrm>
            <a:off x="828675" y="1600200"/>
            <a:ext cx="3689604" cy="823912"/>
          </a:xfrm>
        </p:spPr>
        <p:txBody>
          <a:bodyPr anchor="b"/>
          <a:lstStyle>
            <a:lvl1pPr marL="0" indent="0">
              <a:spcBef>
                <a:spcPts val="0"/>
              </a:spcBef>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Edit Master text styles</a:t>
            </a:r>
          </a:p>
        </p:txBody>
      </p:sp>
      <p:sp>
        <p:nvSpPr>
          <p:cNvPr id="4" name="Content Placeholder 3"/>
          <p:cNvSpPr>
            <a:spLocks noGrp="1"/>
          </p:cNvSpPr>
          <p:nvPr>
            <p:ph sz="half" idx="2"/>
          </p:nvPr>
        </p:nvSpPr>
        <p:spPr>
          <a:xfrm>
            <a:off x="828675" y="2424112"/>
            <a:ext cx="3689604" cy="37480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4624583" y="1600200"/>
            <a:ext cx="3689604" cy="823912"/>
          </a:xfrm>
        </p:spPr>
        <p:txBody>
          <a:bodyPr anchor="b"/>
          <a:lstStyle>
            <a:lvl1pPr marL="0" indent="0">
              <a:spcBef>
                <a:spcPts val="0"/>
              </a:spcBef>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Edit Master text styles</a:t>
            </a:r>
          </a:p>
        </p:txBody>
      </p:sp>
      <p:sp>
        <p:nvSpPr>
          <p:cNvPr id="6" name="Content Placeholder 5"/>
          <p:cNvSpPr>
            <a:spLocks noGrp="1"/>
          </p:cNvSpPr>
          <p:nvPr>
            <p:ph sz="quarter" idx="4"/>
          </p:nvPr>
        </p:nvSpPr>
        <p:spPr>
          <a:xfrm>
            <a:off x="4624583" y="2424112"/>
            <a:ext cx="3689604" cy="37480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FDD765B6-9110-4F1F-9A70-67B2D4A8CF78}" type="datetime1">
              <a:rPr lang="en-US" smtClean="0"/>
              <a:t>3/7/2024</a:t>
            </a:fld>
            <a:endParaRPr/>
          </a:p>
        </p:txBody>
      </p:sp>
      <p:sp>
        <p:nvSpPr>
          <p:cNvPr id="8" name="Footer Placeholder 7"/>
          <p:cNvSpPr>
            <a:spLocks noGrp="1"/>
          </p:cNvSpPr>
          <p:nvPr>
            <p:ph type="ftr" sz="quarter" idx="11"/>
          </p:nvPr>
        </p:nvSpPr>
        <p:spPr/>
        <p:txBody>
          <a:bodyPr/>
          <a:lstStyle/>
          <a:p>
            <a:r>
              <a:rPr lang="en-US"/>
              <a:t>NGUYỄN VĂN CHUNG</a:t>
            </a:r>
            <a:endParaRPr/>
          </a:p>
        </p:txBody>
      </p:sp>
      <p:sp>
        <p:nvSpPr>
          <p:cNvPr id="9" name="Slide Number Placeholder 8"/>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97101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1"/>
            </a:lvl1pPr>
          </a:lstStyle>
          <a:p>
            <a:r>
              <a:rPr lang="en-US"/>
              <a:t>Click to edit Master title style</a:t>
            </a:r>
            <a:endParaRPr/>
          </a:p>
        </p:txBody>
      </p:sp>
      <p:sp>
        <p:nvSpPr>
          <p:cNvPr id="3" name="Date Placeholder 2"/>
          <p:cNvSpPr>
            <a:spLocks noGrp="1"/>
          </p:cNvSpPr>
          <p:nvPr>
            <p:ph type="dt" sz="half" idx="10"/>
          </p:nvPr>
        </p:nvSpPr>
        <p:spPr/>
        <p:txBody>
          <a:bodyPr/>
          <a:lstStyle/>
          <a:p>
            <a:fld id="{1B577936-B068-4E28-8F78-0D042B921E25}" type="datetime1">
              <a:rPr lang="en-US" smtClean="0"/>
              <a:t>3/7/2024</a:t>
            </a:fld>
            <a:endParaRPr/>
          </a:p>
        </p:txBody>
      </p:sp>
      <p:sp>
        <p:nvSpPr>
          <p:cNvPr id="4" name="Footer Placeholder 3"/>
          <p:cNvSpPr>
            <a:spLocks noGrp="1"/>
          </p:cNvSpPr>
          <p:nvPr>
            <p:ph type="ftr" sz="quarter" idx="11"/>
          </p:nvPr>
        </p:nvSpPr>
        <p:spPr/>
        <p:txBody>
          <a:bodyPr/>
          <a:lstStyle/>
          <a:p>
            <a:r>
              <a:rPr lang="en-US"/>
              <a:t>NGUYỄN VĂN CHUNG</a:t>
            </a:r>
            <a:endParaRPr/>
          </a:p>
        </p:txBody>
      </p:sp>
      <p:sp>
        <p:nvSpPr>
          <p:cNvPr id="5" name="Slide Number Placeholder 4"/>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175811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3FD8A6-CE30-4813-B136-38EABE50DC83}" type="datetime1">
              <a:rPr lang="en-US" smtClean="0"/>
              <a:t>3/7/2024</a:t>
            </a:fld>
            <a:endParaRPr/>
          </a:p>
        </p:txBody>
      </p:sp>
      <p:sp>
        <p:nvSpPr>
          <p:cNvPr id="3" name="Footer Placeholder 2"/>
          <p:cNvSpPr>
            <a:spLocks noGrp="1"/>
          </p:cNvSpPr>
          <p:nvPr>
            <p:ph type="ftr" sz="quarter" idx="11"/>
          </p:nvPr>
        </p:nvSpPr>
        <p:spPr/>
        <p:txBody>
          <a:bodyPr/>
          <a:lstStyle/>
          <a:p>
            <a:r>
              <a:rPr lang="en-US"/>
              <a:t>NGUYỄN VĂN CHUNG</a:t>
            </a:r>
            <a:endParaRPr/>
          </a:p>
        </p:txBody>
      </p:sp>
      <p:sp>
        <p:nvSpPr>
          <p:cNvPr id="4" name="Slide Number Placeholder 3"/>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024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b="1"/>
            </a:lvl1pPr>
          </a:lstStyle>
          <a:p>
            <a:r>
              <a:rPr lang="en-US"/>
              <a:t>Click to edit Master title style</a:t>
            </a:r>
            <a:endParaRPr/>
          </a:p>
        </p:txBody>
      </p:sp>
      <p:sp>
        <p:nvSpPr>
          <p:cNvPr id="4" name="Text Placeholder 3"/>
          <p:cNvSpPr>
            <a:spLocks noGrp="1"/>
          </p:cNvSpPr>
          <p:nvPr>
            <p:ph type="body" sz="half" idx="2"/>
          </p:nvPr>
        </p:nvSpPr>
        <p:spPr>
          <a:xfrm>
            <a:off x="828677" y="1600200"/>
            <a:ext cx="3288411" cy="4572000"/>
          </a:xfrm>
        </p:spPr>
        <p:txBody>
          <a:bodyPr>
            <a:normAutofit/>
          </a:bodyPr>
          <a:lstStyle>
            <a:lvl1pPr marL="0" indent="0">
              <a:spcBef>
                <a:spcPts val="1200"/>
              </a:spcBef>
              <a:buNone/>
              <a:defRPr sz="18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Edit Master text styles</a:t>
            </a:r>
          </a:p>
        </p:txBody>
      </p:sp>
      <p:sp>
        <p:nvSpPr>
          <p:cNvPr id="3" name="Content Placeholder 2"/>
          <p:cNvSpPr>
            <a:spLocks noGrp="1"/>
          </p:cNvSpPr>
          <p:nvPr>
            <p:ph idx="1"/>
          </p:nvPr>
        </p:nvSpPr>
        <p:spPr>
          <a:xfrm>
            <a:off x="4231388" y="1600201"/>
            <a:ext cx="4083939" cy="4572001"/>
          </a:xfrm>
        </p:spPr>
        <p:txBody>
          <a:bodyPr>
            <a:normAutofit/>
          </a:bodyPr>
          <a:lstStyle>
            <a:lvl1pPr>
              <a:defRPr sz="2000"/>
            </a:lvl1pPr>
            <a:lvl2pPr>
              <a:defRPr sz="16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8D3E2397-50C8-4AB8-B6BC-9653E42B8E3E}" type="datetime1">
              <a:rPr lang="en-US" smtClean="0"/>
              <a:t>3/7/2024</a:t>
            </a:fld>
            <a:endParaRPr/>
          </a:p>
        </p:txBody>
      </p:sp>
      <p:sp>
        <p:nvSpPr>
          <p:cNvPr id="6" name="Footer Placeholder 5"/>
          <p:cNvSpPr>
            <a:spLocks noGrp="1"/>
          </p:cNvSpPr>
          <p:nvPr>
            <p:ph type="ftr" sz="quarter" idx="11"/>
          </p:nvPr>
        </p:nvSpPr>
        <p:spPr/>
        <p:txBody>
          <a:bodyPr/>
          <a:lstStyle/>
          <a:p>
            <a:r>
              <a:rPr lang="en-US"/>
              <a:t>NGUYỄN VĂN CHUNG</a:t>
            </a:r>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76976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8676" y="76200"/>
            <a:ext cx="7485512" cy="1096962"/>
          </a:xfrm>
          <a:prstGeom prst="rect">
            <a:avLst/>
          </a:prstGeom>
        </p:spPr>
        <p:txBody>
          <a:bodyPr vert="horz" lIns="0" tIns="45720" rIns="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828675" y="1600200"/>
            <a:ext cx="7486650" cy="457200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828679" y="6356360"/>
            <a:ext cx="1372169" cy="365125"/>
          </a:xfrm>
          <a:prstGeom prst="rect">
            <a:avLst/>
          </a:prstGeom>
        </p:spPr>
        <p:txBody>
          <a:bodyPr vert="horz" lIns="0" tIns="45720" rIns="0" bIns="45720" rtlCol="0" anchor="ctr"/>
          <a:lstStyle>
            <a:lvl1pPr algn="l">
              <a:defRPr sz="1200" baseline="0">
                <a:solidFill>
                  <a:schemeClr val="tx1">
                    <a:lumMod val="75000"/>
                  </a:schemeClr>
                </a:solidFill>
              </a:defRPr>
            </a:lvl1pPr>
          </a:lstStyle>
          <a:p>
            <a:fld id="{848C501A-07D2-43DE-8290-125FEBB8BADC}" type="datetime1">
              <a:rPr lang="en-US" smtClean="0"/>
              <a:t>3/7/2024</a:t>
            </a:fld>
            <a:endParaRPr lang="en-US"/>
          </a:p>
        </p:txBody>
      </p:sp>
      <p:sp>
        <p:nvSpPr>
          <p:cNvPr id="5" name="Footer Placeholder 4"/>
          <p:cNvSpPr>
            <a:spLocks noGrp="1"/>
          </p:cNvSpPr>
          <p:nvPr>
            <p:ph type="ftr" sz="quarter" idx="3"/>
          </p:nvPr>
        </p:nvSpPr>
        <p:spPr>
          <a:xfrm>
            <a:off x="2200846" y="6356350"/>
            <a:ext cx="4742312" cy="365126"/>
          </a:xfrm>
          <a:prstGeom prst="rect">
            <a:avLst/>
          </a:prstGeom>
        </p:spPr>
        <p:txBody>
          <a:bodyPr vert="horz" lIns="0" tIns="45720" rIns="0" bIns="45720" rtlCol="0" anchor="ctr"/>
          <a:lstStyle>
            <a:lvl1pPr algn="ctr">
              <a:defRPr sz="1200" baseline="0">
                <a:solidFill>
                  <a:schemeClr val="tx1">
                    <a:lumMod val="75000"/>
                  </a:schemeClr>
                </a:solidFill>
              </a:defRPr>
            </a:lvl1pPr>
          </a:lstStyle>
          <a:p>
            <a:r>
              <a:rPr lang="en-US"/>
              <a:t>NGUYỄN VĂN CHUNG</a:t>
            </a:r>
          </a:p>
        </p:txBody>
      </p:sp>
      <p:sp>
        <p:nvSpPr>
          <p:cNvPr id="6" name="Slide Number Placeholder 5"/>
          <p:cNvSpPr>
            <a:spLocks noGrp="1"/>
          </p:cNvSpPr>
          <p:nvPr>
            <p:ph type="sldNum" sz="quarter" idx="4"/>
          </p:nvPr>
        </p:nvSpPr>
        <p:spPr>
          <a:xfrm>
            <a:off x="6942587" y="6356360"/>
            <a:ext cx="1371600" cy="365125"/>
          </a:xfrm>
          <a:prstGeom prst="rect">
            <a:avLst/>
          </a:prstGeom>
        </p:spPr>
        <p:txBody>
          <a:bodyPr vert="horz" lIns="0" tIns="45720" rIns="0" bIns="45720" rtlCol="0" anchor="ctr"/>
          <a:lstStyle>
            <a:lvl1pPr algn="r">
              <a:defRPr sz="1200" baseline="0">
                <a:solidFill>
                  <a:schemeClr val="tx1">
                    <a:lumMod val="75000"/>
                  </a:schemeClr>
                </a:solidFill>
              </a:defRPr>
            </a:lvl1pPr>
          </a:lstStyle>
          <a:p>
            <a:fld id="{0FF54DE5-C571-48E8-A5BC-B369434E2F44}" type="slidenum">
              <a:rPr lang="en-US" smtClean="0"/>
              <a:pPr/>
              <a:t>‹#›</a:t>
            </a:fld>
            <a:endParaRPr lang="en-US"/>
          </a:p>
        </p:txBody>
      </p:sp>
      <p:grpSp>
        <p:nvGrpSpPr>
          <p:cNvPr id="15" name="Group 14"/>
          <p:cNvGrpSpPr/>
          <p:nvPr/>
        </p:nvGrpSpPr>
        <p:grpSpPr>
          <a:xfrm>
            <a:off x="827532" y="1219210"/>
            <a:ext cx="7488936" cy="84403"/>
            <a:chOff x="1073150" y="1219201"/>
            <a:chExt cx="10058400" cy="63125"/>
          </a:xfrm>
        </p:grpSpPr>
        <p:cxnSp>
          <p:nvCxnSpPr>
            <p:cNvPr id="13" name="Straight Connector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6251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354"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800"/>
        </a:spcBef>
        <a:buFont typeface="Wingdings" panose="05000000000000000000" pitchFamily="2" charset="2"/>
        <a:buChar char="§"/>
        <a:defRPr sz="2400" kern="1200">
          <a:solidFill>
            <a:schemeClr val="tx1"/>
          </a:solidFill>
          <a:latin typeface="+mn-lt"/>
          <a:ea typeface="+mn-ea"/>
          <a:cs typeface="+mn-cs"/>
        </a:defRPr>
      </a:lvl1pPr>
      <a:lvl2pPr marL="685766" indent="-228589" algn="l" defTabSz="914354" rtl="0" eaLnBrk="1" latinLnBrk="0" hangingPunct="1">
        <a:lnSpc>
          <a:spcPct val="90000"/>
        </a:lnSpc>
        <a:spcBef>
          <a:spcPts val="600"/>
        </a:spcBef>
        <a:buFont typeface="Courier New" panose="02070309020205020404" pitchFamily="49" charset="0"/>
        <a:buChar char="o"/>
        <a:defRPr sz="2000" kern="1200">
          <a:solidFill>
            <a:schemeClr val="tx1"/>
          </a:solidFill>
          <a:latin typeface="+mn-lt"/>
          <a:ea typeface="+mn-ea"/>
          <a:cs typeface="+mn-cs"/>
        </a:defRPr>
      </a:lvl2pPr>
      <a:lvl3pPr marL="1142942" indent="-228589" algn="l" defTabSz="914354"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600120" indent="-228589" algn="l" defTabSz="914354"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p:bodyStyle>
    <p:otherStyle>
      <a:defPPr>
        <a:defRP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2" userDrawn="1">
          <p15:clr>
            <a:srgbClr val="F26B43"/>
          </p15:clr>
        </p15:guide>
        <p15:guide id="2" pos="5238" userDrawn="1">
          <p15:clr>
            <a:srgbClr val="F26B43"/>
          </p15:clr>
        </p15:guide>
        <p15:guide id="3" orient="horz" pos="1008" userDrawn="1">
          <p15:clr>
            <a:srgbClr val="F26B43"/>
          </p15:clr>
        </p15:guide>
        <p15:guide id="4" orient="horz" pos="388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7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7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7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7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7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8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F9F310-13C8-4545-9102-17D9B979A5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4155" y="1562384"/>
            <a:ext cx="5599845" cy="3733230"/>
          </a:xfrm>
          <a:prstGeom prst="rect">
            <a:avLst/>
          </a:prstGeom>
        </p:spPr>
      </p:pic>
      <p:sp>
        <p:nvSpPr>
          <p:cNvPr id="6" name="Title 5"/>
          <p:cNvSpPr>
            <a:spLocks noGrp="1"/>
          </p:cNvSpPr>
          <p:nvPr>
            <p:ph type="ctrTitle"/>
          </p:nvPr>
        </p:nvSpPr>
        <p:spPr>
          <a:xfrm>
            <a:off x="0" y="2831194"/>
            <a:ext cx="5762171" cy="1465036"/>
          </a:xfrm>
        </p:spPr>
        <p:txBody>
          <a:bodyPr anchor="ctr">
            <a:normAutofit/>
          </a:bodyPr>
          <a:lstStyle/>
          <a:p>
            <a:pPr algn="ctr"/>
            <a:r>
              <a:rPr lang="en-US" sz="4000" b="1" err="1">
                <a:latin typeface="Arial" panose="020B0604020202020204" pitchFamily="34" charset="0"/>
                <a:cs typeface="Arial" panose="020B0604020202020204" pitchFamily="34" charset="0"/>
              </a:rPr>
              <a:t>Hệ</a:t>
            </a:r>
            <a:r>
              <a:rPr lang="en-US" sz="4000" b="1">
                <a:latin typeface="Arial" panose="020B0604020202020204" pitchFamily="34" charset="0"/>
                <a:cs typeface="Arial" panose="020B0604020202020204" pitchFamily="34" charset="0"/>
              </a:rPr>
              <a:t> </a:t>
            </a:r>
            <a:r>
              <a:rPr lang="en-US" sz="4000" b="1" err="1">
                <a:latin typeface="Arial" panose="020B0604020202020204" pitchFamily="34" charset="0"/>
                <a:cs typeface="Arial" panose="020B0604020202020204" pitchFamily="34" charset="0"/>
              </a:rPr>
              <a:t>thống</a:t>
            </a:r>
            <a:r>
              <a:rPr lang="en-US" sz="4000" b="1">
                <a:latin typeface="Arial" panose="020B0604020202020204" pitchFamily="34" charset="0"/>
                <a:cs typeface="Arial" panose="020B0604020202020204" pitchFamily="34" charset="0"/>
              </a:rPr>
              <a:t> </a:t>
            </a:r>
            <a:r>
              <a:rPr lang="en-US" sz="4000" b="1" err="1">
                <a:latin typeface="Arial" panose="020B0604020202020204" pitchFamily="34" charset="0"/>
                <a:cs typeface="Arial" panose="020B0604020202020204" pitchFamily="34" charset="0"/>
              </a:rPr>
              <a:t>thông</a:t>
            </a:r>
            <a:r>
              <a:rPr lang="en-US" sz="4000" b="1">
                <a:latin typeface="Arial" panose="020B0604020202020204" pitchFamily="34" charset="0"/>
                <a:cs typeface="Arial" panose="020B0604020202020204" pitchFamily="34" charset="0"/>
              </a:rPr>
              <a:t> tin </a:t>
            </a:r>
            <a:r>
              <a:rPr lang="en-US" sz="4000" b="1" err="1">
                <a:latin typeface="Arial" panose="020B0604020202020204" pitchFamily="34" charset="0"/>
                <a:cs typeface="Arial" panose="020B0604020202020204" pitchFamily="34" charset="0"/>
              </a:rPr>
              <a:t>địa</a:t>
            </a:r>
            <a:r>
              <a:rPr lang="en-US" sz="4000" b="1">
                <a:latin typeface="Arial" panose="020B0604020202020204" pitchFamily="34" charset="0"/>
                <a:cs typeface="Arial" panose="020B0604020202020204" pitchFamily="34" charset="0"/>
              </a:rPr>
              <a:t> </a:t>
            </a:r>
            <a:r>
              <a:rPr lang="en-US" sz="4000" b="1" err="1">
                <a:latin typeface="Arial" panose="020B0604020202020204" pitchFamily="34" charset="0"/>
                <a:cs typeface="Arial" panose="020B0604020202020204" pitchFamily="34" charset="0"/>
              </a:rPr>
              <a:t>lý</a:t>
            </a:r>
            <a:r>
              <a:rPr lang="en-US" sz="4000" b="1">
                <a:latin typeface="Arial" panose="020B0604020202020204" pitchFamily="34" charset="0"/>
                <a:cs typeface="Arial" panose="020B0604020202020204" pitchFamily="34" charset="0"/>
              </a:rPr>
              <a:t> - </a:t>
            </a:r>
            <a:r>
              <a:rPr lang="en-US" sz="4000" b="1" err="1">
                <a:latin typeface="Arial" panose="020B0604020202020204" pitchFamily="34" charset="0"/>
                <a:cs typeface="Arial" panose="020B0604020202020204" pitchFamily="34" charset="0"/>
              </a:rPr>
              <a:t>gis</a:t>
            </a:r>
            <a:endParaRPr lang="en-US" sz="4000" b="1">
              <a:latin typeface="Arial" panose="020B0604020202020204" pitchFamily="34" charset="0"/>
              <a:cs typeface="Arial" panose="020B0604020202020204" pitchFamily="34" charset="0"/>
            </a:endParaRPr>
          </a:p>
        </p:txBody>
      </p:sp>
      <p:sp>
        <p:nvSpPr>
          <p:cNvPr id="8" name="Title 5">
            <a:extLst>
              <a:ext uri="{FF2B5EF4-FFF2-40B4-BE49-F238E27FC236}">
                <a16:creationId xmlns:a16="http://schemas.microsoft.com/office/drawing/2014/main" id="{A073C34C-EAC2-4A48-BD79-733B0C372C83}"/>
              </a:ext>
            </a:extLst>
          </p:cNvPr>
          <p:cNvSpPr txBox="1">
            <a:spLocks/>
          </p:cNvSpPr>
          <p:nvPr/>
        </p:nvSpPr>
        <p:spPr>
          <a:xfrm>
            <a:off x="2107474" y="72409"/>
            <a:ext cx="7036526" cy="955565"/>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a:lstStyle>
          <a:p>
            <a:pPr algn="ctr">
              <a:lnSpc>
                <a:spcPct val="100000"/>
              </a:lnSpc>
              <a:spcBef>
                <a:spcPts val="600"/>
              </a:spcBef>
            </a:pPr>
            <a:r>
              <a:rPr lang="en-US" sz="2000">
                <a:solidFill>
                  <a:schemeClr val="bg1"/>
                </a:solidFill>
                <a:latin typeface="Arial" panose="020B0604020202020204" pitchFamily="34" charset="0"/>
                <a:ea typeface="Verdana" panose="020B0604030504040204" pitchFamily="34" charset="0"/>
                <a:cs typeface="Arial" panose="020B0604020202020204" pitchFamily="34" charset="0"/>
              </a:rPr>
              <a:t>TR</a:t>
            </a:r>
            <a:r>
              <a:rPr lang="vi-VN" sz="2000">
                <a:solidFill>
                  <a:schemeClr val="bg1"/>
                </a:solidFill>
                <a:latin typeface="Arial" panose="020B0604020202020204" pitchFamily="34" charset="0"/>
                <a:ea typeface="Verdana" panose="020B0604030504040204" pitchFamily="34" charset="0"/>
                <a:cs typeface="Arial" panose="020B0604020202020204" pitchFamily="34" charset="0"/>
              </a:rPr>
              <a:t>Ư</a:t>
            </a:r>
            <a:r>
              <a:rPr lang="en-US" sz="2000">
                <a:solidFill>
                  <a:schemeClr val="bg1"/>
                </a:solidFill>
                <a:latin typeface="Arial" panose="020B0604020202020204" pitchFamily="34" charset="0"/>
                <a:ea typeface="Verdana" panose="020B0604030504040204" pitchFamily="34" charset="0"/>
                <a:cs typeface="Arial" panose="020B0604020202020204" pitchFamily="34" charset="0"/>
              </a:rPr>
              <a:t>ỜNG ĐẠI HỌC CÔNG NGHỆ giao thông vận tải</a:t>
            </a:r>
          </a:p>
          <a:p>
            <a:pPr algn="ctr">
              <a:lnSpc>
                <a:spcPct val="100000"/>
              </a:lnSpc>
              <a:spcBef>
                <a:spcPts val="600"/>
              </a:spcBef>
            </a:pPr>
            <a:r>
              <a:rPr lang="en-US" sz="1800" b="1">
                <a:solidFill>
                  <a:schemeClr val="bg1"/>
                </a:solidFill>
                <a:latin typeface="Arial" panose="020B0604020202020204" pitchFamily="34" charset="0"/>
                <a:ea typeface="Verdana" panose="020B0604030504040204" pitchFamily="34" charset="0"/>
                <a:cs typeface="Arial" panose="020B0604020202020204" pitchFamily="34" charset="0"/>
              </a:rPr>
              <a:t>Khoa công nghệ thông tin</a:t>
            </a:r>
          </a:p>
        </p:txBody>
      </p:sp>
      <p:pic>
        <p:nvPicPr>
          <p:cNvPr id="5" name="Picture 4">
            <a:extLst>
              <a:ext uri="{FF2B5EF4-FFF2-40B4-BE49-F238E27FC236}">
                <a16:creationId xmlns:a16="http://schemas.microsoft.com/office/drawing/2014/main" id="{88C9753C-0D34-4D65-998C-558FAF65D5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06286" y="290110"/>
            <a:ext cx="724769" cy="520162"/>
          </a:xfrm>
          <a:prstGeom prst="rect">
            <a:avLst/>
          </a:prstGeom>
        </p:spPr>
      </p:pic>
      <p:sp>
        <p:nvSpPr>
          <p:cNvPr id="9" name="Subtitle 6">
            <a:extLst>
              <a:ext uri="{FF2B5EF4-FFF2-40B4-BE49-F238E27FC236}">
                <a16:creationId xmlns:a16="http://schemas.microsoft.com/office/drawing/2014/main" id="{A96429F8-331E-4966-9EFB-AA282DB477D5}"/>
              </a:ext>
            </a:extLst>
          </p:cNvPr>
          <p:cNvSpPr txBox="1">
            <a:spLocks/>
          </p:cNvSpPr>
          <p:nvPr/>
        </p:nvSpPr>
        <p:spPr>
          <a:xfrm>
            <a:off x="191589" y="2623748"/>
            <a:ext cx="4878158" cy="508141"/>
          </a:xfrm>
          <a:prstGeom prst="rect">
            <a:avLst/>
          </a:prstGeom>
        </p:spPr>
        <p:txBody>
          <a:bodyPr vert="horz" lIns="0" tIns="45720" rIns="0" bIns="45720" rtlCol="0" anchor="ctr">
            <a:normAutofit/>
          </a:bodyPr>
          <a:lstStyle>
            <a:lvl1pPr marL="0" indent="0" algn="l" defTabSz="914354" rtl="0" eaLnBrk="1" latinLnBrk="0" hangingPunct="1">
              <a:lnSpc>
                <a:spcPct val="90000"/>
              </a:lnSpc>
              <a:spcBef>
                <a:spcPts val="0"/>
              </a:spcBef>
              <a:buFont typeface="Wingdings" panose="05000000000000000000" pitchFamily="2" charset="2"/>
              <a:buNone/>
              <a:defRPr sz="1800" kern="1200">
                <a:solidFill>
                  <a:schemeClr val="tx1"/>
                </a:solidFill>
                <a:latin typeface="+mn-lt"/>
                <a:ea typeface="+mn-ea"/>
                <a:cs typeface="+mn-cs"/>
              </a:defRPr>
            </a:lvl1pPr>
            <a:lvl2pPr marL="457178" indent="0" algn="ctr" defTabSz="914354" rtl="0" eaLnBrk="1" latinLnBrk="0" hangingPunct="1">
              <a:lnSpc>
                <a:spcPct val="90000"/>
              </a:lnSpc>
              <a:spcBef>
                <a:spcPts val="600"/>
              </a:spcBef>
              <a:buFont typeface="Wingdings" panose="05000000000000000000" pitchFamily="2" charset="2"/>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600"/>
              </a:spcBef>
              <a:buFont typeface="Wingdings" panose="05000000000000000000" pitchFamily="2" charset="2"/>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600"/>
              </a:spcBef>
              <a:buFont typeface="Wingdings" panose="05000000000000000000" pitchFamily="2" charset="2"/>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600"/>
              </a:spcBef>
              <a:buFont typeface="Wingdings" panose="05000000000000000000" pitchFamily="2" charset="2"/>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Wingdings" panose="05000000000000000000" pitchFamily="2" charset="2"/>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Wingdings" panose="05000000000000000000" pitchFamily="2" charset="2"/>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Wingdings" panose="05000000000000000000" pitchFamily="2" charset="2"/>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Wingdings" panose="05000000000000000000" pitchFamily="2" charset="2"/>
              <a:buNone/>
              <a:defRPr sz="1600" kern="1200">
                <a:solidFill>
                  <a:schemeClr val="tx1"/>
                </a:solidFill>
                <a:latin typeface="+mn-lt"/>
                <a:ea typeface="+mn-ea"/>
                <a:cs typeface="+mn-cs"/>
              </a:defRPr>
            </a:lvl9pPr>
          </a:lstStyle>
          <a:p>
            <a:r>
              <a:rPr lang="en-US">
                <a:solidFill>
                  <a:schemeClr val="bg1"/>
                </a:solidFill>
                <a:latin typeface="Arial" panose="020B0604020202020204" pitchFamily="34" charset="0"/>
                <a:cs typeface="Arial" panose="020B0604020202020204" pitchFamily="34" charset="0"/>
              </a:rPr>
              <a:t>BÀI GIẢNG:</a:t>
            </a:r>
          </a:p>
        </p:txBody>
      </p:sp>
      <p:sp>
        <p:nvSpPr>
          <p:cNvPr id="4" name="Subtitle 3">
            <a:extLst>
              <a:ext uri="{FF2B5EF4-FFF2-40B4-BE49-F238E27FC236}">
                <a16:creationId xmlns:a16="http://schemas.microsoft.com/office/drawing/2014/main" id="{DCAC288E-9147-4489-A1A5-CF220CCF3C1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5213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Lý thuyết cần thiết</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Quy trình xây dựng và quản lý cơ sở dữ liệu</a:t>
            </a:r>
          </a:p>
          <a:p>
            <a:pPr lvl="1">
              <a:buClr>
                <a:srgbClr val="514843"/>
              </a:buClr>
            </a:pPr>
            <a:r>
              <a:rPr lang="en-US"/>
              <a:t>Làm việc với chế độ Description</a:t>
            </a:r>
          </a:p>
          <a:p>
            <a:pPr lvl="2" algn="l">
              <a:buClr>
                <a:srgbClr val="514843"/>
              </a:buClr>
            </a:pPr>
            <a:r>
              <a:rPr lang="en-US"/>
              <a:t>Nhấp chuột phải file dữ liệu cần diễn tả thông tin chọn</a:t>
            </a:r>
          </a:p>
          <a:p>
            <a:pPr lvl="2" algn="l">
              <a:buClr>
                <a:srgbClr val="514843"/>
              </a:buClr>
            </a:pPr>
            <a:r>
              <a:rPr lang="en-US"/>
              <a:t>Khi đó bảng Item Description hiện ra:</a:t>
            </a:r>
          </a:p>
          <a:p>
            <a:pPr lvl="3" algn="l">
              <a:buClr>
                <a:srgbClr val="514843"/>
              </a:buClr>
            </a:pPr>
            <a:r>
              <a:rPr lang="en-US"/>
              <a:t>Các thông tin mô tả dữ liệu</a:t>
            </a:r>
            <a:br>
              <a:rPr lang="en-US"/>
            </a:br>
            <a:r>
              <a:rPr lang="en-US"/>
              <a:t>thường gồm: tên dữ liệu,</a:t>
            </a:r>
            <a:br>
              <a:rPr lang="en-US"/>
            </a:br>
            <a:r>
              <a:rPr lang="en-US"/>
              <a:t>mục đích, mô tả dữ liệu,</a:t>
            </a:r>
            <a:br>
              <a:rPr lang="en-US"/>
            </a:br>
            <a:r>
              <a:rPr lang="en-US"/>
              <a:t>tình trạng dữ liệu, cơ quan,</a:t>
            </a:r>
            <a:br>
              <a:rPr lang="en-US"/>
            </a:br>
            <a:r>
              <a:rPr lang="en-US"/>
              <a:t>người làm dữ liệu…</a:t>
            </a:r>
          </a:p>
          <a:p>
            <a:pPr lvl="3" algn="l">
              <a:buClr>
                <a:srgbClr val="514843"/>
              </a:buClr>
            </a:pPr>
            <a:r>
              <a:rPr lang="en-US"/>
              <a:t>Nhấp chuột trái chọn nút</a:t>
            </a:r>
            <a:br>
              <a:rPr lang="en-US"/>
            </a:br>
            <a:r>
              <a:rPr lang="en-US"/>
              <a:t>Edit            để cập nhật</a:t>
            </a:r>
            <a:br>
              <a:rPr lang="en-US"/>
            </a:br>
            <a:r>
              <a:rPr lang="en-US"/>
              <a:t>thông tin trên.</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10</a:t>
            </a:fld>
            <a:endParaRPr lang="en-US"/>
          </a:p>
        </p:txBody>
      </p:sp>
      <p:pic>
        <p:nvPicPr>
          <p:cNvPr id="5" name="Picture 4">
            <a:extLst>
              <a:ext uri="{FF2B5EF4-FFF2-40B4-BE49-F238E27FC236}">
                <a16:creationId xmlns:a16="http://schemas.microsoft.com/office/drawing/2014/main" id="{090674F9-57F2-4DF9-8C1D-4F847890B4F4}"/>
              </a:ext>
            </a:extLst>
          </p:cNvPr>
          <p:cNvPicPr>
            <a:picLocks noChangeAspect="1"/>
          </p:cNvPicPr>
          <p:nvPr/>
        </p:nvPicPr>
        <p:blipFill>
          <a:blip r:embed="rId2"/>
          <a:stretch>
            <a:fillRect/>
          </a:stretch>
        </p:blipFill>
        <p:spPr>
          <a:xfrm>
            <a:off x="7470735" y="2392585"/>
            <a:ext cx="1276190" cy="209524"/>
          </a:xfrm>
          <a:prstGeom prst="rect">
            <a:avLst/>
          </a:prstGeom>
        </p:spPr>
      </p:pic>
      <p:pic>
        <p:nvPicPr>
          <p:cNvPr id="12" name="Picture 11">
            <a:extLst>
              <a:ext uri="{FF2B5EF4-FFF2-40B4-BE49-F238E27FC236}">
                <a16:creationId xmlns:a16="http://schemas.microsoft.com/office/drawing/2014/main" id="{23636615-F5D5-4AFD-8D57-67517CBBA0FA}"/>
              </a:ext>
            </a:extLst>
          </p:cNvPr>
          <p:cNvPicPr>
            <a:picLocks noChangeAspect="1"/>
          </p:cNvPicPr>
          <p:nvPr/>
        </p:nvPicPr>
        <p:blipFill>
          <a:blip r:embed="rId3"/>
          <a:stretch>
            <a:fillRect/>
          </a:stretch>
        </p:blipFill>
        <p:spPr>
          <a:xfrm>
            <a:off x="4936809" y="3029146"/>
            <a:ext cx="3810116" cy="2852493"/>
          </a:xfrm>
          <a:prstGeom prst="rect">
            <a:avLst/>
          </a:prstGeom>
        </p:spPr>
      </p:pic>
      <p:pic>
        <p:nvPicPr>
          <p:cNvPr id="15" name="Picture 14">
            <a:extLst>
              <a:ext uri="{FF2B5EF4-FFF2-40B4-BE49-F238E27FC236}">
                <a16:creationId xmlns:a16="http://schemas.microsoft.com/office/drawing/2014/main" id="{915C962E-5375-4453-B4D5-EF5FE3F40DF9}"/>
              </a:ext>
            </a:extLst>
          </p:cNvPr>
          <p:cNvPicPr>
            <a:picLocks noChangeAspect="1"/>
          </p:cNvPicPr>
          <p:nvPr/>
        </p:nvPicPr>
        <p:blipFill>
          <a:blip r:embed="rId4"/>
          <a:stretch>
            <a:fillRect/>
          </a:stretch>
        </p:blipFill>
        <p:spPr>
          <a:xfrm>
            <a:off x="2893293" y="4438140"/>
            <a:ext cx="476190" cy="247619"/>
          </a:xfrm>
          <a:prstGeom prst="rect">
            <a:avLst/>
          </a:prstGeom>
        </p:spPr>
      </p:pic>
    </p:spTree>
    <p:extLst>
      <p:ext uri="{BB962C8B-B14F-4D97-AF65-F5344CB8AC3E}">
        <p14:creationId xmlns:p14="http://schemas.microsoft.com/office/powerpoint/2010/main" val="68941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animEffect transition="in" filter="wipe(down)">
                                      <p:cBhvr>
                                        <p:cTn id="7" dur="500"/>
                                        <p:tgtEl>
                                          <p:spTgt spid="1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wipe(down)">
                                      <p:cBhvr>
                                        <p:cTn id="12" dur="500"/>
                                        <p:tgtEl>
                                          <p:spTgt spid="14">
                                            <p:txEl>
                                              <p:pRg st="2" end="2"/>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animEffect transition="in" filter="wipe(down)">
                                      <p:cBhvr>
                                        <p:cTn id="15" dur="500"/>
                                        <p:tgtEl>
                                          <p:spTgt spid="14">
                                            <p:txEl>
                                              <p:pRg st="3" end="3"/>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14">
                                            <p:txEl>
                                              <p:pRg st="4" end="4"/>
                                            </p:txEl>
                                          </p:spTgt>
                                        </p:tgtEl>
                                        <p:attrNameLst>
                                          <p:attrName>style.visibility</p:attrName>
                                        </p:attrNameLst>
                                      </p:cBhvr>
                                      <p:to>
                                        <p:strVal val="visible"/>
                                      </p:to>
                                    </p:set>
                                    <p:animEffect transition="in" filter="wipe(down)">
                                      <p:cBhvr>
                                        <p:cTn id="18" dur="500"/>
                                        <p:tgtEl>
                                          <p:spTgt spid="14">
                                            <p:txEl>
                                              <p:pRg st="4" end="4"/>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14">
                                            <p:txEl>
                                              <p:pRg st="5" end="5"/>
                                            </p:txEl>
                                          </p:spTgt>
                                        </p:tgtEl>
                                        <p:attrNameLst>
                                          <p:attrName>style.visibility</p:attrName>
                                        </p:attrNameLst>
                                      </p:cBhvr>
                                      <p:to>
                                        <p:strVal val="visible"/>
                                      </p:to>
                                    </p:set>
                                    <p:animEffect transition="in" filter="wipe(down)">
                                      <p:cBhvr>
                                        <p:cTn id="21" dur="500"/>
                                        <p:tgtEl>
                                          <p:spTgt spid="14">
                                            <p:txEl>
                                              <p:pRg st="5" end="5"/>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down)">
                                      <p:cBhvr>
                                        <p:cTn id="24" dur="500"/>
                                        <p:tgtEl>
                                          <p:spTgt spid="15"/>
                                        </p:tgtEl>
                                      </p:cBhvr>
                                    </p:animEffect>
                                  </p:childTnLst>
                                </p:cTn>
                              </p:par>
                              <p:par>
                                <p:cTn id="25" presetID="22" presetClass="entr" presetSubtype="4"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par>
                                <p:cTn id="28" presetID="22" presetClass="entr" presetSubtype="4"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down)">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Lý thuyết cần thiết</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Quy trình xây dựng và quản lý cơ sở dữ liệu</a:t>
            </a:r>
          </a:p>
          <a:p>
            <a:pPr lvl="1">
              <a:buClr>
                <a:srgbClr val="514843"/>
              </a:buClr>
            </a:pPr>
            <a:r>
              <a:rPr lang="en-US"/>
              <a:t>Làm việc với chế độ Preview</a:t>
            </a:r>
          </a:p>
          <a:p>
            <a:pPr lvl="2" algn="l">
              <a:buClr>
                <a:srgbClr val="514843"/>
              </a:buClr>
            </a:pPr>
            <a:r>
              <a:rPr lang="en-US"/>
              <a:t>Nhấp chuột phải file dữ liệu cần diễn tả thông tin chọn</a:t>
            </a:r>
            <a:br>
              <a:rPr lang="en-US"/>
            </a:br>
            <a:r>
              <a:rPr lang="en-US"/>
              <a:t>Nhấp chuổi trái vào thẻ Preview.</a:t>
            </a:r>
          </a:p>
          <a:p>
            <a:pPr lvl="2" algn="l">
              <a:buClr>
                <a:srgbClr val="514843"/>
              </a:buClr>
            </a:pPr>
            <a:r>
              <a:rPr lang="en-US"/>
              <a:t>Trong mục Preview có các kiểu dữ liệu như 3D View, Globe View, Geography, Table.</a:t>
            </a:r>
          </a:p>
          <a:p>
            <a:pPr lvl="2" algn="l">
              <a:buClr>
                <a:srgbClr val="514843"/>
              </a:buClr>
            </a:pPr>
            <a:r>
              <a:rPr lang="en-US"/>
              <a:t>                : Các thanh công</a:t>
            </a:r>
            <a:br>
              <a:rPr lang="en-US"/>
            </a:br>
            <a:r>
              <a:rPr lang="en-US"/>
              <a:t>cụ di chuyển, thu phóng</a:t>
            </a:r>
            <a:br>
              <a:rPr lang="en-US"/>
            </a:br>
            <a:r>
              <a:rPr lang="en-US"/>
              <a:t>bản đồ.</a:t>
            </a:r>
          </a:p>
          <a:p>
            <a:pPr lvl="2" algn="l">
              <a:buClr>
                <a:srgbClr val="514843"/>
              </a:buClr>
            </a:pPr>
            <a:r>
              <a:rPr lang="en-US"/>
              <a:t>         : Di duyển quan sát</a:t>
            </a:r>
            <a:br>
              <a:rPr lang="en-US"/>
            </a:br>
            <a:r>
              <a:rPr lang="en-US"/>
              <a:t>đến màn hình trước đó.</a:t>
            </a:r>
          </a:p>
          <a:p>
            <a:pPr lvl="2" algn="l">
              <a:buClr>
                <a:srgbClr val="514843"/>
              </a:buClr>
            </a:pPr>
            <a:r>
              <a:rPr lang="en-US"/>
              <a:t>      : Tra cứu thông tin của</a:t>
            </a:r>
            <a:br>
              <a:rPr lang="en-US"/>
            </a:br>
            <a:r>
              <a:rPr lang="en-US"/>
              <a:t>đối tượng.</a:t>
            </a:r>
          </a:p>
          <a:p>
            <a:pPr lvl="2" algn="l">
              <a:buClr>
                <a:srgbClr val="514843"/>
              </a:buClr>
            </a:pPr>
            <a:r>
              <a:rPr lang="en-US"/>
              <a:t>      : Tạo Thumbnail.</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11</a:t>
            </a:fld>
            <a:endParaRPr lang="en-US"/>
          </a:p>
        </p:txBody>
      </p:sp>
      <p:pic>
        <p:nvPicPr>
          <p:cNvPr id="5" name="Picture 4">
            <a:extLst>
              <a:ext uri="{FF2B5EF4-FFF2-40B4-BE49-F238E27FC236}">
                <a16:creationId xmlns:a16="http://schemas.microsoft.com/office/drawing/2014/main" id="{090674F9-57F2-4DF9-8C1D-4F847890B4F4}"/>
              </a:ext>
            </a:extLst>
          </p:cNvPr>
          <p:cNvPicPr>
            <a:picLocks noChangeAspect="1"/>
          </p:cNvPicPr>
          <p:nvPr/>
        </p:nvPicPr>
        <p:blipFill>
          <a:blip r:embed="rId2"/>
          <a:stretch>
            <a:fillRect/>
          </a:stretch>
        </p:blipFill>
        <p:spPr>
          <a:xfrm>
            <a:off x="7470735" y="2392585"/>
            <a:ext cx="1276190" cy="209524"/>
          </a:xfrm>
          <a:prstGeom prst="rect">
            <a:avLst/>
          </a:prstGeom>
        </p:spPr>
      </p:pic>
      <p:pic>
        <p:nvPicPr>
          <p:cNvPr id="2" name="Picture 1">
            <a:extLst>
              <a:ext uri="{FF2B5EF4-FFF2-40B4-BE49-F238E27FC236}">
                <a16:creationId xmlns:a16="http://schemas.microsoft.com/office/drawing/2014/main" id="{6B3A7E17-AA98-4BA6-8163-6FEA2D3DFDE3}"/>
              </a:ext>
            </a:extLst>
          </p:cNvPr>
          <p:cNvPicPr>
            <a:picLocks noChangeAspect="1"/>
          </p:cNvPicPr>
          <p:nvPr/>
        </p:nvPicPr>
        <p:blipFill>
          <a:blip r:embed="rId3"/>
          <a:stretch>
            <a:fillRect/>
          </a:stretch>
        </p:blipFill>
        <p:spPr>
          <a:xfrm>
            <a:off x="4842598" y="3429000"/>
            <a:ext cx="3904327" cy="2923026"/>
          </a:xfrm>
          <a:prstGeom prst="rect">
            <a:avLst/>
          </a:prstGeom>
        </p:spPr>
      </p:pic>
      <p:pic>
        <p:nvPicPr>
          <p:cNvPr id="8" name="Picture 7">
            <a:extLst>
              <a:ext uri="{FF2B5EF4-FFF2-40B4-BE49-F238E27FC236}">
                <a16:creationId xmlns:a16="http://schemas.microsoft.com/office/drawing/2014/main" id="{B64E8E65-3985-4DE1-A06F-0A95913BC51B}"/>
              </a:ext>
            </a:extLst>
          </p:cNvPr>
          <p:cNvPicPr>
            <a:picLocks noChangeAspect="1"/>
          </p:cNvPicPr>
          <p:nvPr/>
        </p:nvPicPr>
        <p:blipFill>
          <a:blip r:embed="rId4"/>
          <a:stretch>
            <a:fillRect/>
          </a:stretch>
        </p:blipFill>
        <p:spPr>
          <a:xfrm>
            <a:off x="2003453" y="3576198"/>
            <a:ext cx="961905" cy="171429"/>
          </a:xfrm>
          <a:prstGeom prst="rect">
            <a:avLst/>
          </a:prstGeom>
        </p:spPr>
      </p:pic>
      <p:pic>
        <p:nvPicPr>
          <p:cNvPr id="9" name="Picture 8">
            <a:extLst>
              <a:ext uri="{FF2B5EF4-FFF2-40B4-BE49-F238E27FC236}">
                <a16:creationId xmlns:a16="http://schemas.microsoft.com/office/drawing/2014/main" id="{F4E349C9-9859-4011-B273-123C733E3C1D}"/>
              </a:ext>
            </a:extLst>
          </p:cNvPr>
          <p:cNvPicPr>
            <a:picLocks noChangeAspect="1"/>
          </p:cNvPicPr>
          <p:nvPr/>
        </p:nvPicPr>
        <p:blipFill>
          <a:blip r:embed="rId5"/>
          <a:stretch>
            <a:fillRect/>
          </a:stretch>
        </p:blipFill>
        <p:spPr>
          <a:xfrm>
            <a:off x="2003453" y="4378455"/>
            <a:ext cx="523810" cy="171429"/>
          </a:xfrm>
          <a:prstGeom prst="rect">
            <a:avLst/>
          </a:prstGeom>
        </p:spPr>
      </p:pic>
      <p:pic>
        <p:nvPicPr>
          <p:cNvPr id="10" name="Picture 9">
            <a:extLst>
              <a:ext uri="{FF2B5EF4-FFF2-40B4-BE49-F238E27FC236}">
                <a16:creationId xmlns:a16="http://schemas.microsoft.com/office/drawing/2014/main" id="{849ACBB8-EBC5-4FAD-8E3A-91AB86E06464}"/>
              </a:ext>
            </a:extLst>
          </p:cNvPr>
          <p:cNvPicPr>
            <a:picLocks noChangeAspect="1"/>
          </p:cNvPicPr>
          <p:nvPr/>
        </p:nvPicPr>
        <p:blipFill>
          <a:blip r:embed="rId6"/>
          <a:stretch>
            <a:fillRect/>
          </a:stretch>
        </p:blipFill>
        <p:spPr>
          <a:xfrm>
            <a:off x="2003453" y="4951983"/>
            <a:ext cx="304762" cy="200000"/>
          </a:xfrm>
          <a:prstGeom prst="rect">
            <a:avLst/>
          </a:prstGeom>
        </p:spPr>
      </p:pic>
      <p:pic>
        <p:nvPicPr>
          <p:cNvPr id="11" name="Picture 10">
            <a:extLst>
              <a:ext uri="{FF2B5EF4-FFF2-40B4-BE49-F238E27FC236}">
                <a16:creationId xmlns:a16="http://schemas.microsoft.com/office/drawing/2014/main" id="{D882EF19-A206-4DA6-90B0-2B95FA1230F9}"/>
              </a:ext>
            </a:extLst>
          </p:cNvPr>
          <p:cNvPicPr>
            <a:picLocks noChangeAspect="1"/>
          </p:cNvPicPr>
          <p:nvPr/>
        </p:nvPicPr>
        <p:blipFill>
          <a:blip r:embed="rId7"/>
          <a:stretch>
            <a:fillRect/>
          </a:stretch>
        </p:blipFill>
        <p:spPr>
          <a:xfrm>
            <a:off x="2003453" y="5535836"/>
            <a:ext cx="304762" cy="171429"/>
          </a:xfrm>
          <a:prstGeom prst="rect">
            <a:avLst/>
          </a:prstGeom>
        </p:spPr>
      </p:pic>
    </p:spTree>
    <p:extLst>
      <p:ext uri="{BB962C8B-B14F-4D97-AF65-F5344CB8AC3E}">
        <p14:creationId xmlns:p14="http://schemas.microsoft.com/office/powerpoint/2010/main" val="364087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animEffect transition="in" filter="wipe(down)">
                                      <p:cBhvr>
                                        <p:cTn id="7" dur="500"/>
                                        <p:tgtEl>
                                          <p:spTgt spid="1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wipe(down)">
                                      <p:cBhvr>
                                        <p:cTn id="12" dur="500"/>
                                        <p:tgtEl>
                                          <p:spTgt spid="14">
                                            <p:txEl>
                                              <p:pRg st="2" end="2"/>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animEffect transition="in" filter="wipe(down)">
                                      <p:cBhvr>
                                        <p:cTn id="15" dur="500"/>
                                        <p:tgtEl>
                                          <p:spTgt spid="14">
                                            <p:txEl>
                                              <p:pRg st="3" end="3"/>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14">
                                            <p:txEl>
                                              <p:pRg st="4" end="4"/>
                                            </p:txEl>
                                          </p:spTgt>
                                        </p:tgtEl>
                                        <p:attrNameLst>
                                          <p:attrName>style.visibility</p:attrName>
                                        </p:attrNameLst>
                                      </p:cBhvr>
                                      <p:to>
                                        <p:strVal val="visible"/>
                                      </p:to>
                                    </p:set>
                                    <p:animEffect transition="in" filter="wipe(down)">
                                      <p:cBhvr>
                                        <p:cTn id="18" dur="500"/>
                                        <p:tgtEl>
                                          <p:spTgt spid="14">
                                            <p:txEl>
                                              <p:pRg st="4" end="4"/>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14">
                                            <p:txEl>
                                              <p:pRg st="5" end="5"/>
                                            </p:txEl>
                                          </p:spTgt>
                                        </p:tgtEl>
                                        <p:attrNameLst>
                                          <p:attrName>style.visibility</p:attrName>
                                        </p:attrNameLst>
                                      </p:cBhvr>
                                      <p:to>
                                        <p:strVal val="visible"/>
                                      </p:to>
                                    </p:set>
                                    <p:animEffect transition="in" filter="wipe(down)">
                                      <p:cBhvr>
                                        <p:cTn id="21" dur="500"/>
                                        <p:tgtEl>
                                          <p:spTgt spid="14">
                                            <p:txEl>
                                              <p:pRg st="5" end="5"/>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14">
                                            <p:txEl>
                                              <p:pRg st="6" end="6"/>
                                            </p:txEl>
                                          </p:spTgt>
                                        </p:tgtEl>
                                        <p:attrNameLst>
                                          <p:attrName>style.visibility</p:attrName>
                                        </p:attrNameLst>
                                      </p:cBhvr>
                                      <p:to>
                                        <p:strVal val="visible"/>
                                      </p:to>
                                    </p:set>
                                    <p:animEffect transition="in" filter="wipe(down)">
                                      <p:cBhvr>
                                        <p:cTn id="24" dur="500"/>
                                        <p:tgtEl>
                                          <p:spTgt spid="14">
                                            <p:txEl>
                                              <p:pRg st="6" end="6"/>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14">
                                            <p:txEl>
                                              <p:pRg st="7" end="7"/>
                                            </p:txEl>
                                          </p:spTgt>
                                        </p:tgtEl>
                                        <p:attrNameLst>
                                          <p:attrName>style.visibility</p:attrName>
                                        </p:attrNameLst>
                                      </p:cBhvr>
                                      <p:to>
                                        <p:strVal val="visible"/>
                                      </p:to>
                                    </p:set>
                                    <p:animEffect transition="in" filter="wipe(down)">
                                      <p:cBhvr>
                                        <p:cTn id="27" dur="500"/>
                                        <p:tgtEl>
                                          <p:spTgt spid="14">
                                            <p:txEl>
                                              <p:pRg st="7" end="7"/>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down)">
                                      <p:cBhvr>
                                        <p:cTn id="30" dur="500"/>
                                        <p:tgtEl>
                                          <p:spTgt spid="5"/>
                                        </p:tgtEl>
                                      </p:cBhvr>
                                    </p:animEffect>
                                  </p:childTnLst>
                                </p:cTn>
                              </p:par>
                              <p:par>
                                <p:cTn id="31" presetID="22" presetClass="entr" presetSubtype="4"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down)">
                                      <p:cBhvr>
                                        <p:cTn id="33" dur="500"/>
                                        <p:tgtEl>
                                          <p:spTgt spid="8"/>
                                        </p:tgtEl>
                                      </p:cBhvr>
                                    </p:animEffect>
                                  </p:childTnLst>
                                </p:cTn>
                              </p:par>
                              <p:par>
                                <p:cTn id="34" presetID="22" presetClass="entr" presetSubtype="4"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down)">
                                      <p:cBhvr>
                                        <p:cTn id="36" dur="500"/>
                                        <p:tgtEl>
                                          <p:spTgt spid="9"/>
                                        </p:tgtEl>
                                      </p:cBhvr>
                                    </p:animEffect>
                                  </p:childTnLst>
                                </p:cTn>
                              </p:par>
                              <p:par>
                                <p:cTn id="37" presetID="22" presetClass="entr" presetSubtype="4"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down)">
                                      <p:cBhvr>
                                        <p:cTn id="39" dur="500"/>
                                        <p:tgtEl>
                                          <p:spTgt spid="10"/>
                                        </p:tgtEl>
                                      </p:cBhvr>
                                    </p:animEffect>
                                  </p:childTnLst>
                                </p:cTn>
                              </p:par>
                              <p:par>
                                <p:cTn id="40" presetID="22" presetClass="entr" presetSubtype="4"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down)">
                                      <p:cBhvr>
                                        <p:cTn id="42" dur="500"/>
                                        <p:tgtEl>
                                          <p:spTgt spid="11"/>
                                        </p:tgtEl>
                                      </p:cBhvr>
                                    </p:animEffect>
                                  </p:childTnLst>
                                </p:cTn>
                              </p:par>
                              <p:par>
                                <p:cTn id="43" presetID="22" presetClass="entr" presetSubtype="4" fill="hold" nodeType="with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wipe(down)">
                                      <p:cBhvr>
                                        <p:cTn id="4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Lý thuyết cần thiết</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Quy trình xây dựng và quản lý cơ sở dữ liệu</a:t>
            </a:r>
          </a:p>
          <a:p>
            <a:pPr lvl="1">
              <a:buClr>
                <a:srgbClr val="514843"/>
              </a:buClr>
            </a:pPr>
            <a:r>
              <a:rPr lang="en-US"/>
              <a:t>Các loại nguồn dữ liệu đầu vào ArcGIS</a:t>
            </a:r>
          </a:p>
          <a:p>
            <a:pPr lvl="2">
              <a:buClr>
                <a:srgbClr val="514843"/>
              </a:buClr>
            </a:pPr>
            <a:r>
              <a:rPr lang="en-US"/>
              <a:t>Dữ liệu không gian: Dữ liệu đo vẽ, dữ liệu GPS, bản đồ (giấy &amp; số), ảnh vệ tinh. ArcView có thể nhận dạng được bao gồm các feature dataset: shapefile, ArcInfo coverage, Personal, Geodatabase, CAD file (*.dwg, *.dxf và *.dgn) và cá file ảnh raster như *.tif, *.jpg, *.gif, *.bmp, *.png, *.img,…</a:t>
            </a:r>
          </a:p>
          <a:p>
            <a:pPr lvl="2">
              <a:buClr>
                <a:srgbClr val="514843"/>
              </a:buClr>
            </a:pPr>
            <a:r>
              <a:rPr lang="en-US"/>
              <a:t>Dữ liệu thuộc tính: Biểu bảng dưới các định dạng như Excel, MS Access, Lotus, ASCII, dbf,…</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12</a:t>
            </a:fld>
            <a:endParaRPr lang="en-US"/>
          </a:p>
        </p:txBody>
      </p:sp>
    </p:spTree>
    <p:extLst>
      <p:ext uri="{BB962C8B-B14F-4D97-AF65-F5344CB8AC3E}">
        <p14:creationId xmlns:p14="http://schemas.microsoft.com/office/powerpoint/2010/main" val="505339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animEffect transition="in" filter="wipe(down)">
                                      <p:cBhvr>
                                        <p:cTn id="7" dur="500"/>
                                        <p:tgtEl>
                                          <p:spTgt spid="1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wipe(down)">
                                      <p:cBhvr>
                                        <p:cTn id="12" dur="500"/>
                                        <p:tgtEl>
                                          <p:spTgt spid="14">
                                            <p:txEl>
                                              <p:pRg st="2" end="2"/>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animEffect transition="in" filter="wipe(down)">
                                      <p:cBhvr>
                                        <p:cTn id="15" dur="500"/>
                                        <p:tgtEl>
                                          <p:spTgt spid="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Lý thuyết cần thiết</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Quy trình xây dựng và quản lý cơ sở dữ liệu</a:t>
            </a:r>
          </a:p>
          <a:p>
            <a:pPr lvl="1">
              <a:buClr>
                <a:srgbClr val="514843"/>
              </a:buClr>
            </a:pPr>
            <a:r>
              <a:rPr lang="en-US"/>
              <a:t>Tạo mới và nhập các lớp dữ liệu không gian</a:t>
            </a:r>
          </a:p>
          <a:p>
            <a:pPr lvl="2">
              <a:buClr>
                <a:srgbClr val="514843"/>
              </a:buClr>
            </a:pPr>
            <a:r>
              <a:rPr lang="en-US"/>
              <a:t>Tạo mới một shapefile dạng điểm, đường, vùng</a:t>
            </a:r>
          </a:p>
          <a:p>
            <a:pPr lvl="3" algn="l">
              <a:buClr>
                <a:srgbClr val="514843"/>
              </a:buClr>
            </a:pPr>
            <a:r>
              <a:rPr lang="en-US"/>
              <a:t>Trên giao diện của ArcMap </a:t>
            </a:r>
            <a:br>
              <a:rPr lang="en-US"/>
            </a:br>
            <a:r>
              <a:rPr lang="en-US"/>
              <a:t>nhấp chuột chọn ArcCatalog. </a:t>
            </a:r>
            <a:br>
              <a:rPr lang="en-US"/>
            </a:br>
            <a:r>
              <a:rPr lang="en-US"/>
              <a:t>Giao diện ArcCatalog hiện ra </a:t>
            </a:r>
            <a:br>
              <a:rPr lang="en-US"/>
            </a:br>
            <a:r>
              <a:rPr lang="en-US"/>
              <a:t>chọn thư mục cần lưu dữ liệu </a:t>
            </a:r>
            <a:br>
              <a:rPr lang="en-US"/>
            </a:br>
            <a:r>
              <a:rPr lang="en-US"/>
              <a:t>chọn </a:t>
            </a:r>
            <a:r>
              <a:rPr lang="en-US" b="1"/>
              <a:t>File/ New/ Shapefile</a:t>
            </a:r>
            <a:r>
              <a:rPr lang="en-US"/>
              <a:t>.</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13</a:t>
            </a:fld>
            <a:endParaRPr lang="en-US"/>
          </a:p>
        </p:txBody>
      </p:sp>
      <p:pic>
        <p:nvPicPr>
          <p:cNvPr id="2" name="Picture 1">
            <a:extLst>
              <a:ext uri="{FF2B5EF4-FFF2-40B4-BE49-F238E27FC236}">
                <a16:creationId xmlns:a16="http://schemas.microsoft.com/office/drawing/2014/main" id="{2EB797A2-0D06-4DD9-8967-1771246CDD0C}"/>
              </a:ext>
            </a:extLst>
          </p:cNvPr>
          <p:cNvPicPr>
            <a:picLocks noChangeAspect="1"/>
          </p:cNvPicPr>
          <p:nvPr/>
        </p:nvPicPr>
        <p:blipFill>
          <a:blip r:embed="rId2"/>
          <a:stretch>
            <a:fillRect/>
          </a:stretch>
        </p:blipFill>
        <p:spPr>
          <a:xfrm>
            <a:off x="5121916" y="2742548"/>
            <a:ext cx="3580457" cy="2515253"/>
          </a:xfrm>
          <a:prstGeom prst="rect">
            <a:avLst/>
          </a:prstGeom>
        </p:spPr>
      </p:pic>
    </p:spTree>
    <p:extLst>
      <p:ext uri="{BB962C8B-B14F-4D97-AF65-F5344CB8AC3E}">
        <p14:creationId xmlns:p14="http://schemas.microsoft.com/office/powerpoint/2010/main" val="15017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animEffect transition="in" filter="wipe(down)">
                                      <p:cBhvr>
                                        <p:cTn id="7" dur="500"/>
                                        <p:tgtEl>
                                          <p:spTgt spid="1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wipe(down)">
                                      <p:cBhvr>
                                        <p:cTn id="12" dur="500"/>
                                        <p:tgtEl>
                                          <p:spTgt spid="14">
                                            <p:txEl>
                                              <p:pRg st="2" end="2"/>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animEffect transition="in" filter="wipe(down)">
                                      <p:cBhvr>
                                        <p:cTn id="15" dur="500"/>
                                        <p:tgtEl>
                                          <p:spTgt spid="14">
                                            <p:txEl>
                                              <p:pRg st="3" end="3"/>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down)">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Lý thuyết cần thiết</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Quy trình xây dựng và quản lý cơ sở dữ liệu</a:t>
            </a:r>
          </a:p>
          <a:p>
            <a:pPr lvl="1">
              <a:buClr>
                <a:srgbClr val="514843"/>
              </a:buClr>
            </a:pPr>
            <a:r>
              <a:rPr lang="en-US"/>
              <a:t>Tạo mới và nhập các lớp dữ liệu không gian</a:t>
            </a:r>
          </a:p>
          <a:p>
            <a:pPr lvl="2">
              <a:buClr>
                <a:srgbClr val="514843"/>
              </a:buClr>
            </a:pPr>
            <a:r>
              <a:rPr lang="en-US"/>
              <a:t>Tạo mới một shapefile dạng điểm, đường, vùng</a:t>
            </a:r>
          </a:p>
          <a:p>
            <a:pPr lvl="3" algn="l">
              <a:buClr>
                <a:srgbClr val="514843"/>
              </a:buClr>
            </a:pPr>
            <a:r>
              <a:rPr lang="en-US"/>
              <a:t>Xuất hiện cửa sổ </a:t>
            </a:r>
            <a:r>
              <a:rPr lang="en-US" b="1"/>
              <a:t>Create New</a:t>
            </a:r>
            <a:br>
              <a:rPr lang="en-US" b="1"/>
            </a:br>
            <a:r>
              <a:rPr lang="en-US" b="1"/>
              <a:t>Shapefile</a:t>
            </a:r>
          </a:p>
          <a:p>
            <a:pPr lvl="3" algn="l">
              <a:buClr>
                <a:srgbClr val="514843"/>
              </a:buClr>
            </a:pPr>
            <a:r>
              <a:rPr lang="en-US"/>
              <a:t>Trong đó:</a:t>
            </a:r>
          </a:p>
          <a:p>
            <a:pPr lvl="4" algn="l">
              <a:buClr>
                <a:srgbClr val="514843"/>
              </a:buClr>
            </a:pPr>
            <a:r>
              <a:rPr lang="en-US" b="1"/>
              <a:t>Name</a:t>
            </a:r>
            <a:r>
              <a:rPr lang="en-US"/>
              <a:t>: Đặt tên cho Shapefile</a:t>
            </a:r>
          </a:p>
          <a:p>
            <a:pPr lvl="4" algn="l">
              <a:buClr>
                <a:srgbClr val="514843"/>
              </a:buClr>
            </a:pPr>
            <a:r>
              <a:rPr lang="en-US" b="1"/>
              <a:t>Feature type</a:t>
            </a:r>
            <a:r>
              <a:rPr lang="en-US"/>
              <a:t>: Lựa chọn loại</a:t>
            </a:r>
            <a:br>
              <a:rPr lang="en-US"/>
            </a:br>
            <a:r>
              <a:rPr lang="en-US"/>
              <a:t>đối tượng cho Shapefile: Điểm,</a:t>
            </a:r>
            <a:br>
              <a:rPr lang="en-US"/>
            </a:br>
            <a:r>
              <a:rPr lang="en-US"/>
              <a:t>đường, vùng…</a:t>
            </a:r>
          </a:p>
          <a:p>
            <a:pPr lvl="4" algn="l">
              <a:buClr>
                <a:srgbClr val="514843"/>
              </a:buClr>
            </a:pPr>
            <a:r>
              <a:rPr lang="en-US" b="1"/>
              <a:t>Edit</a:t>
            </a:r>
            <a:r>
              <a:rPr lang="en-US"/>
              <a:t>: Cho phép gắn lưới chiếu</a:t>
            </a:r>
            <a:br>
              <a:rPr lang="en-US"/>
            </a:br>
            <a:r>
              <a:rPr lang="en-US"/>
              <a:t>cho Shapefile.</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14</a:t>
            </a:fld>
            <a:endParaRPr lang="en-US"/>
          </a:p>
        </p:txBody>
      </p:sp>
      <p:pic>
        <p:nvPicPr>
          <p:cNvPr id="5" name="Picture 4">
            <a:extLst>
              <a:ext uri="{FF2B5EF4-FFF2-40B4-BE49-F238E27FC236}">
                <a16:creationId xmlns:a16="http://schemas.microsoft.com/office/drawing/2014/main" id="{EB57A05D-AAD8-4C01-B0A0-7CE99E9C810B}"/>
              </a:ext>
            </a:extLst>
          </p:cNvPr>
          <p:cNvPicPr>
            <a:picLocks noChangeAspect="1"/>
          </p:cNvPicPr>
          <p:nvPr/>
        </p:nvPicPr>
        <p:blipFill>
          <a:blip r:embed="rId2"/>
          <a:stretch>
            <a:fillRect/>
          </a:stretch>
        </p:blipFill>
        <p:spPr>
          <a:xfrm>
            <a:off x="5409262" y="2676361"/>
            <a:ext cx="3066649" cy="3679979"/>
          </a:xfrm>
          <a:prstGeom prst="rect">
            <a:avLst/>
          </a:prstGeom>
        </p:spPr>
      </p:pic>
    </p:spTree>
    <p:extLst>
      <p:ext uri="{BB962C8B-B14F-4D97-AF65-F5344CB8AC3E}">
        <p14:creationId xmlns:p14="http://schemas.microsoft.com/office/powerpoint/2010/main" val="3916037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animEffect transition="in" filter="wipe(down)">
                                      <p:cBhvr>
                                        <p:cTn id="7" dur="500"/>
                                        <p:tgtEl>
                                          <p:spTgt spid="14">
                                            <p:txEl>
                                              <p:pRg st="3" end="3"/>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4">
                                            <p:txEl>
                                              <p:pRg st="4" end="4"/>
                                            </p:txEl>
                                          </p:spTgt>
                                        </p:tgtEl>
                                        <p:attrNameLst>
                                          <p:attrName>style.visibility</p:attrName>
                                        </p:attrNameLst>
                                      </p:cBhvr>
                                      <p:to>
                                        <p:strVal val="visible"/>
                                      </p:to>
                                    </p:set>
                                    <p:animEffect transition="in" filter="wipe(down)">
                                      <p:cBhvr>
                                        <p:cTn id="10" dur="500"/>
                                        <p:tgtEl>
                                          <p:spTgt spid="14">
                                            <p:txEl>
                                              <p:pRg st="4" end="4"/>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14">
                                            <p:txEl>
                                              <p:pRg st="5" end="5"/>
                                            </p:txEl>
                                          </p:spTgt>
                                        </p:tgtEl>
                                        <p:attrNameLst>
                                          <p:attrName>style.visibility</p:attrName>
                                        </p:attrNameLst>
                                      </p:cBhvr>
                                      <p:to>
                                        <p:strVal val="visible"/>
                                      </p:to>
                                    </p:set>
                                    <p:animEffect transition="in" filter="wipe(down)">
                                      <p:cBhvr>
                                        <p:cTn id="13" dur="500"/>
                                        <p:tgtEl>
                                          <p:spTgt spid="14">
                                            <p:txEl>
                                              <p:pRg st="5" end="5"/>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14">
                                            <p:txEl>
                                              <p:pRg st="6" end="6"/>
                                            </p:txEl>
                                          </p:spTgt>
                                        </p:tgtEl>
                                        <p:attrNameLst>
                                          <p:attrName>style.visibility</p:attrName>
                                        </p:attrNameLst>
                                      </p:cBhvr>
                                      <p:to>
                                        <p:strVal val="visible"/>
                                      </p:to>
                                    </p:set>
                                    <p:animEffect transition="in" filter="wipe(down)">
                                      <p:cBhvr>
                                        <p:cTn id="16" dur="500"/>
                                        <p:tgtEl>
                                          <p:spTgt spid="14">
                                            <p:txEl>
                                              <p:pRg st="6" end="6"/>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14">
                                            <p:txEl>
                                              <p:pRg st="7" end="7"/>
                                            </p:txEl>
                                          </p:spTgt>
                                        </p:tgtEl>
                                        <p:attrNameLst>
                                          <p:attrName>style.visibility</p:attrName>
                                        </p:attrNameLst>
                                      </p:cBhvr>
                                      <p:to>
                                        <p:strVal val="visible"/>
                                      </p:to>
                                    </p:set>
                                    <p:animEffect transition="in" filter="wipe(down)">
                                      <p:cBhvr>
                                        <p:cTn id="19" dur="500"/>
                                        <p:tgtEl>
                                          <p:spTgt spid="14">
                                            <p:txEl>
                                              <p:pRg st="7" end="7"/>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Lý thuyết cần thiết</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Quy trình xây dựng và quản lý cơ sở dữ liệu</a:t>
            </a:r>
          </a:p>
          <a:p>
            <a:pPr lvl="1">
              <a:buClr>
                <a:srgbClr val="514843"/>
              </a:buClr>
            </a:pPr>
            <a:r>
              <a:rPr lang="en-US"/>
              <a:t>Tạo mới và nhập các lớp dữ liệu không gian</a:t>
            </a:r>
          </a:p>
          <a:p>
            <a:pPr lvl="2">
              <a:buClr>
                <a:srgbClr val="514843"/>
              </a:buClr>
            </a:pPr>
            <a:r>
              <a:rPr lang="en-US"/>
              <a:t>Nhập dữ liệu không gian</a:t>
            </a:r>
          </a:p>
          <a:p>
            <a:pPr lvl="3">
              <a:buClr>
                <a:srgbClr val="514843"/>
              </a:buClr>
            </a:pPr>
            <a:r>
              <a:rPr lang="en-US"/>
              <a:t>Thêm lớp dữ liệu vào ArcMap</a:t>
            </a:r>
          </a:p>
          <a:p>
            <a:pPr lvl="4">
              <a:buClr>
                <a:srgbClr val="514843"/>
              </a:buClr>
            </a:pPr>
            <a:r>
              <a:rPr lang="en-US"/>
              <a:t>Trước khi nhập dữ liệu vào shapefile cần thêm lớp dữ liệu đó vào ArcMap. Bằng cách nhấp nút Add Data       từ thanh công cụ của ArcMap và chọn lớp dữ liệu cần thêm vào.</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15</a:t>
            </a:fld>
            <a:endParaRPr lang="en-US"/>
          </a:p>
        </p:txBody>
      </p:sp>
      <p:pic>
        <p:nvPicPr>
          <p:cNvPr id="2" name="Picture 1">
            <a:extLst>
              <a:ext uri="{FF2B5EF4-FFF2-40B4-BE49-F238E27FC236}">
                <a16:creationId xmlns:a16="http://schemas.microsoft.com/office/drawing/2014/main" id="{D5CCB34D-AD03-4559-A1C7-C4B7822EFA47}"/>
              </a:ext>
            </a:extLst>
          </p:cNvPr>
          <p:cNvPicPr>
            <a:picLocks noChangeAspect="1"/>
          </p:cNvPicPr>
          <p:nvPr/>
        </p:nvPicPr>
        <p:blipFill>
          <a:blip r:embed="rId2"/>
          <a:stretch>
            <a:fillRect/>
          </a:stretch>
        </p:blipFill>
        <p:spPr>
          <a:xfrm>
            <a:off x="6174647" y="3197910"/>
            <a:ext cx="314286" cy="209524"/>
          </a:xfrm>
          <a:prstGeom prst="rect">
            <a:avLst/>
          </a:prstGeom>
        </p:spPr>
      </p:pic>
      <p:pic>
        <p:nvPicPr>
          <p:cNvPr id="7" name="Picture 6">
            <a:extLst>
              <a:ext uri="{FF2B5EF4-FFF2-40B4-BE49-F238E27FC236}">
                <a16:creationId xmlns:a16="http://schemas.microsoft.com/office/drawing/2014/main" id="{AA3D3110-DE75-4D5C-85B7-323608F7B800}"/>
              </a:ext>
            </a:extLst>
          </p:cNvPr>
          <p:cNvPicPr>
            <a:picLocks noChangeAspect="1"/>
          </p:cNvPicPr>
          <p:nvPr/>
        </p:nvPicPr>
        <p:blipFill>
          <a:blip r:embed="rId3"/>
          <a:stretch>
            <a:fillRect/>
          </a:stretch>
        </p:blipFill>
        <p:spPr>
          <a:xfrm>
            <a:off x="2541967" y="3633613"/>
            <a:ext cx="4060066" cy="2722727"/>
          </a:xfrm>
          <a:prstGeom prst="rect">
            <a:avLst/>
          </a:prstGeom>
        </p:spPr>
      </p:pic>
    </p:spTree>
    <p:extLst>
      <p:ext uri="{BB962C8B-B14F-4D97-AF65-F5344CB8AC3E}">
        <p14:creationId xmlns:p14="http://schemas.microsoft.com/office/powerpoint/2010/main" val="872490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animEffect transition="in" filter="wipe(down)">
                                      <p:cBhvr>
                                        <p:cTn id="7" dur="500"/>
                                        <p:tgtEl>
                                          <p:spTgt spid="1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xEl>
                                              <p:pRg st="3" end="3"/>
                                            </p:txEl>
                                          </p:spTgt>
                                        </p:tgtEl>
                                        <p:attrNameLst>
                                          <p:attrName>style.visibility</p:attrName>
                                        </p:attrNameLst>
                                      </p:cBhvr>
                                      <p:to>
                                        <p:strVal val="visible"/>
                                      </p:to>
                                    </p:set>
                                    <p:animEffect transition="in" filter="wipe(down)">
                                      <p:cBhvr>
                                        <p:cTn id="12" dur="500"/>
                                        <p:tgtEl>
                                          <p:spTgt spid="14">
                                            <p:txEl>
                                              <p:pRg st="3" end="3"/>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animEffect transition="in" filter="wipe(down)">
                                      <p:cBhvr>
                                        <p:cTn id="15" dur="500"/>
                                        <p:tgtEl>
                                          <p:spTgt spid="14">
                                            <p:txEl>
                                              <p:pRg st="4" end="4"/>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down)">
                                      <p:cBhvr>
                                        <p:cTn id="18" dur="500"/>
                                        <p:tgtEl>
                                          <p:spTgt spid="2"/>
                                        </p:tgtEl>
                                      </p:cBhvr>
                                    </p:animEffect>
                                  </p:childTnLst>
                                </p:cTn>
                              </p:par>
                              <p:par>
                                <p:cTn id="19" presetID="2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Lý thuyết cần thiết</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Quy trình xây dựng và quản lý cơ sở dữ liệu</a:t>
            </a:r>
          </a:p>
          <a:p>
            <a:pPr lvl="1">
              <a:buClr>
                <a:srgbClr val="514843"/>
              </a:buClr>
            </a:pPr>
            <a:r>
              <a:rPr lang="en-US"/>
              <a:t>Tạo mới và nhập các lớp dữ liệu không gian</a:t>
            </a:r>
          </a:p>
          <a:p>
            <a:pPr lvl="2">
              <a:buClr>
                <a:srgbClr val="514843"/>
              </a:buClr>
            </a:pPr>
            <a:r>
              <a:rPr lang="en-US"/>
              <a:t>Nhập dữ liệu không gian</a:t>
            </a:r>
          </a:p>
          <a:p>
            <a:pPr lvl="3">
              <a:buClr>
                <a:srgbClr val="514843"/>
              </a:buClr>
            </a:pPr>
            <a:r>
              <a:rPr lang="en-US"/>
              <a:t>Nhập dữ liệu không gian</a:t>
            </a:r>
          </a:p>
          <a:p>
            <a:pPr lvl="4">
              <a:buClr>
                <a:srgbClr val="514843"/>
              </a:buClr>
            </a:pPr>
            <a:r>
              <a:rPr lang="en-US"/>
              <a:t>Sử dụng thanh công cụ </a:t>
            </a:r>
            <a:r>
              <a:rPr lang="en-US" b="1"/>
              <a:t>Editor ToolBar</a:t>
            </a:r>
            <a:r>
              <a:rPr lang="en-US"/>
              <a:t> để nhập dữ liệu mới hay chỉnh sửa dữ liệu, thanh công cụ này có thể được gọi ra thông qua thực đơn </a:t>
            </a:r>
            <a:r>
              <a:rPr lang="en-US" b="1"/>
              <a:t>Customize/ ToolBar/ Editor</a:t>
            </a:r>
            <a:r>
              <a:rPr lang="en-US"/>
              <a:t>.</a:t>
            </a:r>
          </a:p>
          <a:p>
            <a:pPr lvl="4">
              <a:buClr>
                <a:srgbClr val="514843"/>
              </a:buClr>
            </a:pPr>
            <a:endParaRPr lang="en-US"/>
          </a:p>
          <a:p>
            <a:pPr lvl="4">
              <a:buClr>
                <a:srgbClr val="514843"/>
              </a:buClr>
            </a:pPr>
            <a:endParaRPr lang="en-US"/>
          </a:p>
          <a:p>
            <a:pPr lvl="4">
              <a:buClr>
                <a:srgbClr val="514843"/>
              </a:buClr>
            </a:pPr>
            <a:r>
              <a:rPr lang="en-US" b="1"/>
              <a:t>Editor menu</a:t>
            </a:r>
            <a:r>
              <a:rPr lang="en-US"/>
              <a:t>: Là thực đơn chính cho việc bắt đầu, kết thúc, ghi lại các dữ liệu.</a:t>
            </a:r>
          </a:p>
          <a:p>
            <a:pPr lvl="4">
              <a:buClr>
                <a:srgbClr val="514843"/>
              </a:buClr>
            </a:pPr>
            <a:r>
              <a:rPr lang="en-US" b="1"/>
              <a:t>Edit Tool       </a:t>
            </a:r>
            <a:r>
              <a:rPr lang="en-US"/>
              <a:t>: Công cụ lựa chọn việc biên tập dữ liệu.</a:t>
            </a:r>
          </a:p>
          <a:p>
            <a:pPr lvl="4">
              <a:buClr>
                <a:srgbClr val="514843"/>
              </a:buClr>
            </a:pPr>
            <a:r>
              <a:rPr lang="en-US" b="1"/>
              <a:t>Edit Vertices      </a:t>
            </a:r>
            <a:r>
              <a:rPr lang="en-US"/>
              <a:t>: Cho phép chỉnh sửa biên tập vertex của đối tượng</a:t>
            </a:r>
          </a:p>
          <a:p>
            <a:pPr lvl="4">
              <a:buClr>
                <a:srgbClr val="514843"/>
              </a:buClr>
            </a:pPr>
            <a:r>
              <a:rPr lang="en-US" b="1"/>
              <a:t>Reshape Feature Tool     </a:t>
            </a:r>
            <a:r>
              <a:rPr lang="en-US"/>
              <a:t>: Cho phép chỉnh sửa hình dạng đối tượng dạng đường hoặc dạng vùng.</a:t>
            </a:r>
          </a:p>
          <a:p>
            <a:pPr lvl="4">
              <a:buClr>
                <a:srgbClr val="514843"/>
              </a:buClr>
            </a:pPr>
            <a:r>
              <a:rPr lang="en-US" b="1"/>
              <a:t>Cut Polygons Tool      </a:t>
            </a:r>
            <a:r>
              <a:rPr lang="en-US"/>
              <a:t>: Cho phép cắt các đối tượng dạng vùng được lựa chọn ra các phần riêng biệt.</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16</a:t>
            </a:fld>
            <a:endParaRPr lang="en-US"/>
          </a:p>
        </p:txBody>
      </p:sp>
      <p:pic>
        <p:nvPicPr>
          <p:cNvPr id="8" name="Picture 7">
            <a:extLst>
              <a:ext uri="{FF2B5EF4-FFF2-40B4-BE49-F238E27FC236}">
                <a16:creationId xmlns:a16="http://schemas.microsoft.com/office/drawing/2014/main" id="{5C10FF5C-C225-4F45-86CF-648880F46D5D}"/>
              </a:ext>
            </a:extLst>
          </p:cNvPr>
          <p:cNvPicPr>
            <a:picLocks noChangeAspect="1"/>
          </p:cNvPicPr>
          <p:nvPr/>
        </p:nvPicPr>
        <p:blipFill>
          <a:blip r:embed="rId2"/>
          <a:stretch>
            <a:fillRect/>
          </a:stretch>
        </p:blipFill>
        <p:spPr>
          <a:xfrm>
            <a:off x="3649752" y="3668051"/>
            <a:ext cx="3828571" cy="419048"/>
          </a:xfrm>
          <a:prstGeom prst="rect">
            <a:avLst/>
          </a:prstGeom>
        </p:spPr>
      </p:pic>
      <p:pic>
        <p:nvPicPr>
          <p:cNvPr id="9" name="Picture 8">
            <a:extLst>
              <a:ext uri="{FF2B5EF4-FFF2-40B4-BE49-F238E27FC236}">
                <a16:creationId xmlns:a16="http://schemas.microsoft.com/office/drawing/2014/main" id="{97F68ABB-52AE-4C40-BF1E-5D92274E9A90}"/>
              </a:ext>
            </a:extLst>
          </p:cNvPr>
          <p:cNvPicPr>
            <a:picLocks noChangeAspect="1"/>
          </p:cNvPicPr>
          <p:nvPr/>
        </p:nvPicPr>
        <p:blipFill>
          <a:blip r:embed="rId3"/>
          <a:stretch>
            <a:fillRect/>
          </a:stretch>
        </p:blipFill>
        <p:spPr>
          <a:xfrm>
            <a:off x="3709565" y="4618201"/>
            <a:ext cx="209524" cy="209524"/>
          </a:xfrm>
          <a:prstGeom prst="rect">
            <a:avLst/>
          </a:prstGeom>
        </p:spPr>
      </p:pic>
      <p:pic>
        <p:nvPicPr>
          <p:cNvPr id="10" name="Picture 9">
            <a:extLst>
              <a:ext uri="{FF2B5EF4-FFF2-40B4-BE49-F238E27FC236}">
                <a16:creationId xmlns:a16="http://schemas.microsoft.com/office/drawing/2014/main" id="{349E70FC-F808-4204-8472-C186DE66E6F8}"/>
              </a:ext>
            </a:extLst>
          </p:cNvPr>
          <p:cNvPicPr>
            <a:picLocks noChangeAspect="1"/>
          </p:cNvPicPr>
          <p:nvPr/>
        </p:nvPicPr>
        <p:blipFill>
          <a:blip r:embed="rId4"/>
          <a:stretch>
            <a:fillRect/>
          </a:stretch>
        </p:blipFill>
        <p:spPr>
          <a:xfrm>
            <a:off x="4010039" y="4898807"/>
            <a:ext cx="209524" cy="209524"/>
          </a:xfrm>
          <a:prstGeom prst="rect">
            <a:avLst/>
          </a:prstGeom>
        </p:spPr>
      </p:pic>
      <p:pic>
        <p:nvPicPr>
          <p:cNvPr id="11" name="Picture 10">
            <a:extLst>
              <a:ext uri="{FF2B5EF4-FFF2-40B4-BE49-F238E27FC236}">
                <a16:creationId xmlns:a16="http://schemas.microsoft.com/office/drawing/2014/main" id="{4ECFCBAB-3CA9-4E54-8118-21D79DD038E3}"/>
              </a:ext>
            </a:extLst>
          </p:cNvPr>
          <p:cNvPicPr>
            <a:picLocks noChangeAspect="1"/>
          </p:cNvPicPr>
          <p:nvPr/>
        </p:nvPicPr>
        <p:blipFill>
          <a:blip r:embed="rId5"/>
          <a:stretch>
            <a:fillRect/>
          </a:stretch>
        </p:blipFill>
        <p:spPr>
          <a:xfrm>
            <a:off x="4950317" y="5155776"/>
            <a:ext cx="209524" cy="209524"/>
          </a:xfrm>
          <a:prstGeom prst="rect">
            <a:avLst/>
          </a:prstGeom>
        </p:spPr>
      </p:pic>
      <p:pic>
        <p:nvPicPr>
          <p:cNvPr id="12" name="Picture 11">
            <a:extLst>
              <a:ext uri="{FF2B5EF4-FFF2-40B4-BE49-F238E27FC236}">
                <a16:creationId xmlns:a16="http://schemas.microsoft.com/office/drawing/2014/main" id="{82A6B9EC-FD69-4C11-8455-272F4F67ED54}"/>
              </a:ext>
            </a:extLst>
          </p:cNvPr>
          <p:cNvPicPr>
            <a:picLocks noChangeAspect="1"/>
          </p:cNvPicPr>
          <p:nvPr/>
        </p:nvPicPr>
        <p:blipFill>
          <a:blip r:embed="rId6"/>
          <a:stretch>
            <a:fillRect/>
          </a:stretch>
        </p:blipFill>
        <p:spPr>
          <a:xfrm>
            <a:off x="4648393" y="5618864"/>
            <a:ext cx="209524" cy="209524"/>
          </a:xfrm>
          <a:prstGeom prst="rect">
            <a:avLst/>
          </a:prstGeom>
        </p:spPr>
      </p:pic>
    </p:spTree>
    <p:extLst>
      <p:ext uri="{BB962C8B-B14F-4D97-AF65-F5344CB8AC3E}">
        <p14:creationId xmlns:p14="http://schemas.microsoft.com/office/powerpoint/2010/main" val="2152788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animEffect transition="in" filter="wipe(down)">
                                      <p:cBhvr>
                                        <p:cTn id="7" dur="500"/>
                                        <p:tgtEl>
                                          <p:spTgt spid="14">
                                            <p:txEl>
                                              <p:pRg st="3" end="3"/>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4">
                                            <p:txEl>
                                              <p:pRg st="4" end="4"/>
                                            </p:txEl>
                                          </p:spTgt>
                                        </p:tgtEl>
                                        <p:attrNameLst>
                                          <p:attrName>style.visibility</p:attrName>
                                        </p:attrNameLst>
                                      </p:cBhvr>
                                      <p:to>
                                        <p:strVal val="visible"/>
                                      </p:to>
                                    </p:set>
                                    <p:animEffect transition="in" filter="wipe(down)">
                                      <p:cBhvr>
                                        <p:cTn id="10" dur="500"/>
                                        <p:tgtEl>
                                          <p:spTgt spid="14">
                                            <p:txEl>
                                              <p:pRg st="4" end="4"/>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4">
                                            <p:txEl>
                                              <p:pRg st="7" end="7"/>
                                            </p:txEl>
                                          </p:spTgt>
                                        </p:tgtEl>
                                        <p:attrNameLst>
                                          <p:attrName>style.visibility</p:attrName>
                                        </p:attrNameLst>
                                      </p:cBhvr>
                                      <p:to>
                                        <p:strVal val="visible"/>
                                      </p:to>
                                    </p:set>
                                    <p:animEffect transition="in" filter="wipe(down)">
                                      <p:cBhvr>
                                        <p:cTn id="18" dur="500"/>
                                        <p:tgtEl>
                                          <p:spTgt spid="14">
                                            <p:txEl>
                                              <p:pRg st="7" end="7"/>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14">
                                            <p:txEl>
                                              <p:pRg st="8" end="8"/>
                                            </p:txEl>
                                          </p:spTgt>
                                        </p:tgtEl>
                                        <p:attrNameLst>
                                          <p:attrName>style.visibility</p:attrName>
                                        </p:attrNameLst>
                                      </p:cBhvr>
                                      <p:to>
                                        <p:strVal val="visible"/>
                                      </p:to>
                                    </p:set>
                                    <p:animEffect transition="in" filter="wipe(down)">
                                      <p:cBhvr>
                                        <p:cTn id="21" dur="500"/>
                                        <p:tgtEl>
                                          <p:spTgt spid="14">
                                            <p:txEl>
                                              <p:pRg st="8" end="8"/>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14">
                                            <p:txEl>
                                              <p:pRg st="9" end="9"/>
                                            </p:txEl>
                                          </p:spTgt>
                                        </p:tgtEl>
                                        <p:attrNameLst>
                                          <p:attrName>style.visibility</p:attrName>
                                        </p:attrNameLst>
                                      </p:cBhvr>
                                      <p:to>
                                        <p:strVal val="visible"/>
                                      </p:to>
                                    </p:set>
                                    <p:animEffect transition="in" filter="wipe(down)">
                                      <p:cBhvr>
                                        <p:cTn id="24" dur="500"/>
                                        <p:tgtEl>
                                          <p:spTgt spid="14">
                                            <p:txEl>
                                              <p:pRg st="9" end="9"/>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14">
                                            <p:txEl>
                                              <p:pRg st="10" end="10"/>
                                            </p:txEl>
                                          </p:spTgt>
                                        </p:tgtEl>
                                        <p:attrNameLst>
                                          <p:attrName>style.visibility</p:attrName>
                                        </p:attrNameLst>
                                      </p:cBhvr>
                                      <p:to>
                                        <p:strVal val="visible"/>
                                      </p:to>
                                    </p:set>
                                    <p:animEffect transition="in" filter="wipe(down)">
                                      <p:cBhvr>
                                        <p:cTn id="27" dur="500"/>
                                        <p:tgtEl>
                                          <p:spTgt spid="14">
                                            <p:txEl>
                                              <p:pRg st="10" end="10"/>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14">
                                            <p:txEl>
                                              <p:pRg st="11" end="11"/>
                                            </p:txEl>
                                          </p:spTgt>
                                        </p:tgtEl>
                                        <p:attrNameLst>
                                          <p:attrName>style.visibility</p:attrName>
                                        </p:attrNameLst>
                                      </p:cBhvr>
                                      <p:to>
                                        <p:strVal val="visible"/>
                                      </p:to>
                                    </p:set>
                                    <p:animEffect transition="in" filter="wipe(down)">
                                      <p:cBhvr>
                                        <p:cTn id="30" dur="500"/>
                                        <p:tgtEl>
                                          <p:spTgt spid="14">
                                            <p:txEl>
                                              <p:pRg st="11" end="11"/>
                                            </p:txEl>
                                          </p:spTgt>
                                        </p:tgtEl>
                                      </p:cBhvr>
                                    </p:animEffect>
                                  </p:childTnLst>
                                </p:cTn>
                              </p:par>
                              <p:par>
                                <p:cTn id="31" presetID="22" presetClass="entr" presetSubtype="4"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down)">
                                      <p:cBhvr>
                                        <p:cTn id="33" dur="500"/>
                                        <p:tgtEl>
                                          <p:spTgt spid="11"/>
                                        </p:tgtEl>
                                      </p:cBhvr>
                                    </p:animEffect>
                                  </p:childTnLst>
                                </p:cTn>
                              </p:par>
                              <p:par>
                                <p:cTn id="34" presetID="22" presetClass="entr" presetSubtype="4"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down)">
                                      <p:cBhvr>
                                        <p:cTn id="36" dur="500"/>
                                        <p:tgtEl>
                                          <p:spTgt spid="9"/>
                                        </p:tgtEl>
                                      </p:cBhvr>
                                    </p:animEffect>
                                  </p:childTnLst>
                                </p:cTn>
                              </p:par>
                              <p:par>
                                <p:cTn id="37" presetID="22" presetClass="entr" presetSubtype="4"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down)">
                                      <p:cBhvr>
                                        <p:cTn id="39" dur="500"/>
                                        <p:tgtEl>
                                          <p:spTgt spid="10"/>
                                        </p:tgtEl>
                                      </p:cBhvr>
                                    </p:animEffect>
                                  </p:childTnLst>
                                </p:cTn>
                              </p:par>
                              <p:par>
                                <p:cTn id="40" presetID="22" presetClass="entr" presetSubtype="4"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down)">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Lý thuyết cần thiết</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Quy trình xây dựng và quản lý cơ sở dữ liệu</a:t>
            </a:r>
          </a:p>
          <a:p>
            <a:pPr lvl="1">
              <a:buClr>
                <a:srgbClr val="514843"/>
              </a:buClr>
            </a:pPr>
            <a:r>
              <a:rPr lang="en-US"/>
              <a:t>Tạo mới và nhập các lớp dữ liệu không gian</a:t>
            </a:r>
          </a:p>
          <a:p>
            <a:pPr lvl="2">
              <a:buClr>
                <a:srgbClr val="514843"/>
              </a:buClr>
            </a:pPr>
            <a:r>
              <a:rPr lang="en-US"/>
              <a:t>Nhập dữ liệu không gian</a:t>
            </a:r>
          </a:p>
          <a:p>
            <a:pPr lvl="3">
              <a:buClr>
                <a:srgbClr val="514843"/>
              </a:buClr>
            </a:pPr>
            <a:r>
              <a:rPr lang="en-US"/>
              <a:t>Nhập dữ liệu không gian</a:t>
            </a:r>
          </a:p>
          <a:p>
            <a:pPr lvl="4">
              <a:buClr>
                <a:srgbClr val="514843"/>
              </a:buClr>
            </a:pPr>
            <a:r>
              <a:rPr lang="en-US" b="1"/>
              <a:t>Split Tool       </a:t>
            </a:r>
            <a:r>
              <a:rPr lang="en-US"/>
              <a:t>: Chia một đối tượng dạng đường được lựa chọn ra thanh hai đối tượng.</a:t>
            </a:r>
          </a:p>
          <a:p>
            <a:pPr lvl="4">
              <a:buClr>
                <a:srgbClr val="514843"/>
              </a:buClr>
            </a:pPr>
            <a:r>
              <a:rPr lang="en-US" b="1"/>
              <a:t>Rotate Tool       </a:t>
            </a:r>
            <a:r>
              <a:rPr lang="en-US"/>
              <a:t>: Cho phép xoay một đối tượng</a:t>
            </a:r>
          </a:p>
          <a:p>
            <a:pPr lvl="4">
              <a:buClr>
                <a:srgbClr val="514843"/>
              </a:buClr>
            </a:pPr>
            <a:r>
              <a:rPr lang="en-US" b="1"/>
              <a:t>Attributes       </a:t>
            </a:r>
            <a:r>
              <a:rPr lang="en-US"/>
              <a:t>: Mở cửa sổ thuộc tính của một hoặc nhiều đối tượng xác định. Cửa sổ này cho phép nhập, chỉnh sửa thông tin của các đối tượng đó.</a:t>
            </a:r>
          </a:p>
          <a:p>
            <a:pPr lvl="4">
              <a:buClr>
                <a:srgbClr val="514843"/>
              </a:buClr>
            </a:pPr>
            <a:r>
              <a:rPr lang="en-US" b="1"/>
              <a:t>Sketch Properties      </a:t>
            </a:r>
            <a:r>
              <a:rPr lang="en-US"/>
              <a:t>: Cho thấy thông tin về tọa độ của vertex bản phác họa, người dùng có thể chỉnh sửa tọa độ hoặc xóa vertex.</a:t>
            </a:r>
          </a:p>
          <a:p>
            <a:pPr lvl="4">
              <a:buClr>
                <a:srgbClr val="514843"/>
              </a:buClr>
            </a:pPr>
            <a:r>
              <a:rPr lang="en-US" b="1"/>
              <a:t>Create Features       </a:t>
            </a:r>
            <a:r>
              <a:rPr lang="en-US"/>
              <a:t>: Hiển thị bảng Create Features.</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17</a:t>
            </a:fld>
            <a:endParaRPr lang="en-US"/>
          </a:p>
        </p:txBody>
      </p:sp>
      <p:pic>
        <p:nvPicPr>
          <p:cNvPr id="2" name="Picture 1">
            <a:extLst>
              <a:ext uri="{FF2B5EF4-FFF2-40B4-BE49-F238E27FC236}">
                <a16:creationId xmlns:a16="http://schemas.microsoft.com/office/drawing/2014/main" id="{679B2A17-DA42-4963-B5F2-2E728A32C27C}"/>
              </a:ext>
            </a:extLst>
          </p:cNvPr>
          <p:cNvPicPr>
            <a:picLocks noChangeAspect="1"/>
          </p:cNvPicPr>
          <p:nvPr/>
        </p:nvPicPr>
        <p:blipFill>
          <a:blip r:embed="rId2"/>
          <a:stretch>
            <a:fillRect/>
          </a:stretch>
        </p:blipFill>
        <p:spPr>
          <a:xfrm>
            <a:off x="3846136" y="2979181"/>
            <a:ext cx="209524" cy="209524"/>
          </a:xfrm>
          <a:prstGeom prst="rect">
            <a:avLst/>
          </a:prstGeom>
        </p:spPr>
      </p:pic>
      <p:pic>
        <p:nvPicPr>
          <p:cNvPr id="5" name="Picture 4">
            <a:extLst>
              <a:ext uri="{FF2B5EF4-FFF2-40B4-BE49-F238E27FC236}">
                <a16:creationId xmlns:a16="http://schemas.microsoft.com/office/drawing/2014/main" id="{4F316A3A-97DB-49D4-BE90-1646DCEF0E7F}"/>
              </a:ext>
            </a:extLst>
          </p:cNvPr>
          <p:cNvPicPr>
            <a:picLocks noChangeAspect="1"/>
          </p:cNvPicPr>
          <p:nvPr/>
        </p:nvPicPr>
        <p:blipFill>
          <a:blip r:embed="rId3"/>
          <a:stretch>
            <a:fillRect/>
          </a:stretch>
        </p:blipFill>
        <p:spPr>
          <a:xfrm>
            <a:off x="3933646" y="3429000"/>
            <a:ext cx="209524" cy="209524"/>
          </a:xfrm>
          <a:prstGeom prst="rect">
            <a:avLst/>
          </a:prstGeom>
        </p:spPr>
      </p:pic>
      <p:pic>
        <p:nvPicPr>
          <p:cNvPr id="7" name="Picture 6">
            <a:extLst>
              <a:ext uri="{FF2B5EF4-FFF2-40B4-BE49-F238E27FC236}">
                <a16:creationId xmlns:a16="http://schemas.microsoft.com/office/drawing/2014/main" id="{D51DBDF6-0850-472B-96A5-A077A3421BAA}"/>
              </a:ext>
            </a:extLst>
          </p:cNvPr>
          <p:cNvPicPr>
            <a:picLocks noChangeAspect="1"/>
          </p:cNvPicPr>
          <p:nvPr/>
        </p:nvPicPr>
        <p:blipFill>
          <a:blip r:embed="rId4"/>
          <a:stretch>
            <a:fillRect/>
          </a:stretch>
        </p:blipFill>
        <p:spPr>
          <a:xfrm>
            <a:off x="3820258" y="3699486"/>
            <a:ext cx="209524" cy="209524"/>
          </a:xfrm>
          <a:prstGeom prst="rect">
            <a:avLst/>
          </a:prstGeom>
        </p:spPr>
      </p:pic>
      <p:pic>
        <p:nvPicPr>
          <p:cNvPr id="15" name="Picture 14">
            <a:extLst>
              <a:ext uri="{FF2B5EF4-FFF2-40B4-BE49-F238E27FC236}">
                <a16:creationId xmlns:a16="http://schemas.microsoft.com/office/drawing/2014/main" id="{01316FEB-6498-4875-B38D-CD493C2D63C3}"/>
              </a:ext>
            </a:extLst>
          </p:cNvPr>
          <p:cNvPicPr>
            <a:picLocks noChangeAspect="1"/>
          </p:cNvPicPr>
          <p:nvPr/>
        </p:nvPicPr>
        <p:blipFill>
          <a:blip r:embed="rId5"/>
          <a:stretch>
            <a:fillRect/>
          </a:stretch>
        </p:blipFill>
        <p:spPr>
          <a:xfrm>
            <a:off x="4466670" y="4359408"/>
            <a:ext cx="209524" cy="209524"/>
          </a:xfrm>
          <a:prstGeom prst="rect">
            <a:avLst/>
          </a:prstGeom>
        </p:spPr>
      </p:pic>
      <p:pic>
        <p:nvPicPr>
          <p:cNvPr id="16" name="Picture 15">
            <a:extLst>
              <a:ext uri="{FF2B5EF4-FFF2-40B4-BE49-F238E27FC236}">
                <a16:creationId xmlns:a16="http://schemas.microsoft.com/office/drawing/2014/main" id="{7F5BC45E-5302-4A60-9CCA-5EE4B1C0131A}"/>
              </a:ext>
            </a:extLst>
          </p:cNvPr>
          <p:cNvPicPr>
            <a:picLocks noChangeAspect="1"/>
          </p:cNvPicPr>
          <p:nvPr/>
        </p:nvPicPr>
        <p:blipFill>
          <a:blip r:embed="rId6"/>
          <a:stretch>
            <a:fillRect/>
          </a:stretch>
        </p:blipFill>
        <p:spPr>
          <a:xfrm>
            <a:off x="4316961" y="4812323"/>
            <a:ext cx="209524" cy="209524"/>
          </a:xfrm>
          <a:prstGeom prst="rect">
            <a:avLst/>
          </a:prstGeom>
        </p:spPr>
      </p:pic>
    </p:spTree>
    <p:extLst>
      <p:ext uri="{BB962C8B-B14F-4D97-AF65-F5344CB8AC3E}">
        <p14:creationId xmlns:p14="http://schemas.microsoft.com/office/powerpoint/2010/main" val="2444771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4" end="4"/>
                                            </p:txEl>
                                          </p:spTgt>
                                        </p:tgtEl>
                                        <p:attrNameLst>
                                          <p:attrName>style.visibility</p:attrName>
                                        </p:attrNameLst>
                                      </p:cBhvr>
                                      <p:to>
                                        <p:strVal val="visible"/>
                                      </p:to>
                                    </p:set>
                                    <p:animEffect transition="in" filter="wipe(down)">
                                      <p:cBhvr>
                                        <p:cTn id="7" dur="500"/>
                                        <p:tgtEl>
                                          <p:spTgt spid="14">
                                            <p:txEl>
                                              <p:pRg st="4" end="4"/>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4">
                                            <p:txEl>
                                              <p:pRg st="5" end="5"/>
                                            </p:txEl>
                                          </p:spTgt>
                                        </p:tgtEl>
                                        <p:attrNameLst>
                                          <p:attrName>style.visibility</p:attrName>
                                        </p:attrNameLst>
                                      </p:cBhvr>
                                      <p:to>
                                        <p:strVal val="visible"/>
                                      </p:to>
                                    </p:set>
                                    <p:animEffect transition="in" filter="wipe(down)">
                                      <p:cBhvr>
                                        <p:cTn id="10" dur="500"/>
                                        <p:tgtEl>
                                          <p:spTgt spid="14">
                                            <p:txEl>
                                              <p:pRg st="5" end="5"/>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14">
                                            <p:txEl>
                                              <p:pRg st="6" end="6"/>
                                            </p:txEl>
                                          </p:spTgt>
                                        </p:tgtEl>
                                        <p:attrNameLst>
                                          <p:attrName>style.visibility</p:attrName>
                                        </p:attrNameLst>
                                      </p:cBhvr>
                                      <p:to>
                                        <p:strVal val="visible"/>
                                      </p:to>
                                    </p:set>
                                    <p:animEffect transition="in" filter="wipe(down)">
                                      <p:cBhvr>
                                        <p:cTn id="13" dur="500"/>
                                        <p:tgtEl>
                                          <p:spTgt spid="14">
                                            <p:txEl>
                                              <p:pRg st="6" end="6"/>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14">
                                            <p:txEl>
                                              <p:pRg st="7" end="7"/>
                                            </p:txEl>
                                          </p:spTgt>
                                        </p:tgtEl>
                                        <p:attrNameLst>
                                          <p:attrName>style.visibility</p:attrName>
                                        </p:attrNameLst>
                                      </p:cBhvr>
                                      <p:to>
                                        <p:strVal val="visible"/>
                                      </p:to>
                                    </p:set>
                                    <p:animEffect transition="in" filter="wipe(down)">
                                      <p:cBhvr>
                                        <p:cTn id="16" dur="500"/>
                                        <p:tgtEl>
                                          <p:spTgt spid="14">
                                            <p:txEl>
                                              <p:pRg st="7" end="7"/>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14">
                                            <p:txEl>
                                              <p:pRg st="8" end="8"/>
                                            </p:txEl>
                                          </p:spTgt>
                                        </p:tgtEl>
                                        <p:attrNameLst>
                                          <p:attrName>style.visibility</p:attrName>
                                        </p:attrNameLst>
                                      </p:cBhvr>
                                      <p:to>
                                        <p:strVal val="visible"/>
                                      </p:to>
                                    </p:set>
                                    <p:animEffect transition="in" filter="wipe(down)">
                                      <p:cBhvr>
                                        <p:cTn id="19" dur="500"/>
                                        <p:tgtEl>
                                          <p:spTgt spid="14">
                                            <p:txEl>
                                              <p:pRg st="8" end="8"/>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down)">
                                      <p:cBhvr>
                                        <p:cTn id="22" dur="500"/>
                                        <p:tgtEl>
                                          <p:spTgt spid="2"/>
                                        </p:tgtEl>
                                      </p:cBhvr>
                                    </p:animEffect>
                                  </p:childTnLst>
                                </p:cTn>
                              </p:par>
                              <p:par>
                                <p:cTn id="23" presetID="22" presetClass="entr" presetSubtype="4"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00"/>
                                        <p:tgtEl>
                                          <p:spTgt spid="5"/>
                                        </p:tgtEl>
                                      </p:cBhvr>
                                    </p:animEffect>
                                  </p:childTnLst>
                                </p:cTn>
                              </p:par>
                              <p:par>
                                <p:cTn id="26" presetID="22" presetClass="entr" presetSubtype="4"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down)">
                                      <p:cBhvr>
                                        <p:cTn id="28" dur="500"/>
                                        <p:tgtEl>
                                          <p:spTgt spid="7"/>
                                        </p:tgtEl>
                                      </p:cBhvr>
                                    </p:animEffect>
                                  </p:childTnLst>
                                </p:cTn>
                              </p:par>
                              <p:par>
                                <p:cTn id="29" presetID="22" presetClass="entr" presetSubtype="4"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par>
                                <p:cTn id="32" presetID="22" presetClass="entr" presetSubtype="4"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down)">
                                      <p:cBhvr>
                                        <p:cTn id="3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Lý thuyết cần thiết</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Quy trình xây dựng và quản lý cơ sở dữ liệu</a:t>
            </a:r>
          </a:p>
          <a:p>
            <a:pPr lvl="1">
              <a:buClr>
                <a:srgbClr val="514843"/>
              </a:buClr>
            </a:pPr>
            <a:r>
              <a:rPr lang="en-US"/>
              <a:t>Tạo mới và nhập các lớp dữ liệu không gian</a:t>
            </a:r>
          </a:p>
          <a:p>
            <a:pPr lvl="2">
              <a:buClr>
                <a:srgbClr val="514843"/>
              </a:buClr>
            </a:pPr>
            <a:r>
              <a:rPr lang="en-US"/>
              <a:t>Nhập dữ liệu không gian</a:t>
            </a:r>
          </a:p>
          <a:p>
            <a:pPr lvl="3">
              <a:buClr>
                <a:srgbClr val="514843"/>
              </a:buClr>
            </a:pPr>
            <a:r>
              <a:rPr lang="en-US"/>
              <a:t>Nhập dữ liệu không gian</a:t>
            </a:r>
          </a:p>
          <a:p>
            <a:pPr lvl="3" algn="l">
              <a:buClr>
                <a:srgbClr val="514843"/>
              </a:buClr>
            </a:pPr>
            <a:r>
              <a:rPr lang="en-US"/>
              <a:t>Để bắt đầu nhập dữ liệu, </a:t>
            </a:r>
            <a:br>
              <a:rPr lang="en-US"/>
            </a:br>
            <a:r>
              <a:rPr lang="en-US"/>
              <a:t>chỉnh sửa hoặc tạo mới </a:t>
            </a:r>
            <a:br>
              <a:rPr lang="en-US"/>
            </a:br>
            <a:r>
              <a:rPr lang="en-US"/>
              <a:t>các đối tượng nhấp chuột </a:t>
            </a:r>
            <a:br>
              <a:rPr lang="en-US"/>
            </a:br>
            <a:r>
              <a:rPr lang="en-US"/>
              <a:t>phải vào </a:t>
            </a:r>
            <a:r>
              <a:rPr lang="en-US" b="1"/>
              <a:t>Editor</a:t>
            </a:r>
            <a:r>
              <a:rPr lang="en-US"/>
              <a:t> chọn </a:t>
            </a:r>
            <a:r>
              <a:rPr lang="en-US" b="1"/>
              <a:t>Start </a:t>
            </a:r>
            <a:br>
              <a:rPr lang="en-US" b="1"/>
            </a:br>
            <a:r>
              <a:rPr lang="en-US" b="1"/>
              <a:t>Editing</a:t>
            </a:r>
            <a:r>
              <a:rPr lang="en-US"/>
              <a:t> hoặc trên bản </a:t>
            </a:r>
            <a:r>
              <a:rPr lang="en-US" b="1"/>
              <a:t>TOC</a:t>
            </a:r>
            <a:r>
              <a:rPr lang="en-US"/>
              <a:t> </a:t>
            </a:r>
            <a:br>
              <a:rPr lang="en-US"/>
            </a:br>
            <a:r>
              <a:rPr lang="en-US"/>
              <a:t>nhấp chuột phải vào layer </a:t>
            </a:r>
            <a:br>
              <a:rPr lang="en-US"/>
            </a:br>
            <a:r>
              <a:rPr lang="en-US"/>
              <a:t>và chọn </a:t>
            </a:r>
            <a:r>
              <a:rPr lang="en-US" b="1"/>
              <a:t>Edit Features </a:t>
            </a:r>
            <a:r>
              <a:rPr lang="en-US" b="1">
                <a:sym typeface="Wingdings" panose="05000000000000000000" pitchFamily="2" charset="2"/>
              </a:rPr>
              <a:t> </a:t>
            </a:r>
            <a:br>
              <a:rPr lang="en-US" b="1">
                <a:sym typeface="Wingdings" panose="05000000000000000000" pitchFamily="2" charset="2"/>
              </a:rPr>
            </a:br>
            <a:r>
              <a:rPr lang="en-US" b="1">
                <a:sym typeface="Wingdings" panose="05000000000000000000" pitchFamily="2" charset="2"/>
              </a:rPr>
              <a:t>Start Editing</a:t>
            </a:r>
            <a:r>
              <a:rPr lang="en-US">
                <a:sym typeface="Wingdings" panose="05000000000000000000" pitchFamily="2" charset="2"/>
              </a:rPr>
              <a:t>.</a:t>
            </a:r>
            <a:endParaRPr lang="en-US"/>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18</a:t>
            </a:fld>
            <a:endParaRPr lang="en-US"/>
          </a:p>
        </p:txBody>
      </p:sp>
      <p:pic>
        <p:nvPicPr>
          <p:cNvPr id="8" name="Picture 7">
            <a:extLst>
              <a:ext uri="{FF2B5EF4-FFF2-40B4-BE49-F238E27FC236}">
                <a16:creationId xmlns:a16="http://schemas.microsoft.com/office/drawing/2014/main" id="{92A54B0A-391A-4784-AF4F-49FF13152BA6}"/>
              </a:ext>
            </a:extLst>
          </p:cNvPr>
          <p:cNvPicPr>
            <a:picLocks noChangeAspect="1"/>
          </p:cNvPicPr>
          <p:nvPr/>
        </p:nvPicPr>
        <p:blipFill>
          <a:blip r:embed="rId2"/>
          <a:stretch>
            <a:fillRect/>
          </a:stretch>
        </p:blipFill>
        <p:spPr>
          <a:xfrm>
            <a:off x="5289908" y="2432649"/>
            <a:ext cx="3024279" cy="3923691"/>
          </a:xfrm>
          <a:prstGeom prst="rect">
            <a:avLst/>
          </a:prstGeom>
        </p:spPr>
      </p:pic>
    </p:spTree>
    <p:extLst>
      <p:ext uri="{BB962C8B-B14F-4D97-AF65-F5344CB8AC3E}">
        <p14:creationId xmlns:p14="http://schemas.microsoft.com/office/powerpoint/2010/main" val="83641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4" end="4"/>
                                            </p:txEl>
                                          </p:spTgt>
                                        </p:tgtEl>
                                        <p:attrNameLst>
                                          <p:attrName>style.visibility</p:attrName>
                                        </p:attrNameLst>
                                      </p:cBhvr>
                                      <p:to>
                                        <p:strVal val="visible"/>
                                      </p:to>
                                    </p:set>
                                    <p:animEffect transition="in" filter="wipe(down)">
                                      <p:cBhvr>
                                        <p:cTn id="7" dur="500"/>
                                        <p:tgtEl>
                                          <p:spTgt spid="14">
                                            <p:txEl>
                                              <p:pRg st="4" end="4"/>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Lý thuyết cần thiết</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Quy trình xây dựng và quản lý cơ sở dữ liệu</a:t>
            </a:r>
          </a:p>
          <a:p>
            <a:pPr lvl="1">
              <a:buClr>
                <a:srgbClr val="514843"/>
              </a:buClr>
            </a:pPr>
            <a:r>
              <a:rPr lang="en-US"/>
              <a:t>Tạo mới và nhập các lớp dữ liệu không gian</a:t>
            </a:r>
          </a:p>
          <a:p>
            <a:pPr lvl="2">
              <a:buClr>
                <a:srgbClr val="514843"/>
              </a:buClr>
            </a:pPr>
            <a:r>
              <a:rPr lang="en-US"/>
              <a:t>Nhập dữ liệu không gian</a:t>
            </a:r>
          </a:p>
          <a:p>
            <a:pPr lvl="3">
              <a:buClr>
                <a:srgbClr val="514843"/>
              </a:buClr>
            </a:pPr>
            <a:r>
              <a:rPr lang="en-US"/>
              <a:t>Nhập dữ liệu dạng điểm</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19</a:t>
            </a:fld>
            <a:endParaRPr lang="en-US"/>
          </a:p>
        </p:txBody>
      </p:sp>
      <p:pic>
        <p:nvPicPr>
          <p:cNvPr id="2" name="Picture 1">
            <a:extLst>
              <a:ext uri="{FF2B5EF4-FFF2-40B4-BE49-F238E27FC236}">
                <a16:creationId xmlns:a16="http://schemas.microsoft.com/office/drawing/2014/main" id="{78DCC7B6-AFD3-470B-B355-79F48E7B8CA3}"/>
              </a:ext>
            </a:extLst>
          </p:cNvPr>
          <p:cNvPicPr>
            <a:picLocks noChangeAspect="1"/>
          </p:cNvPicPr>
          <p:nvPr/>
        </p:nvPicPr>
        <p:blipFill>
          <a:blip r:embed="rId2"/>
          <a:stretch>
            <a:fillRect/>
          </a:stretch>
        </p:blipFill>
        <p:spPr>
          <a:xfrm>
            <a:off x="828675" y="3054168"/>
            <a:ext cx="2823297" cy="2613387"/>
          </a:xfrm>
          <a:prstGeom prst="rect">
            <a:avLst/>
          </a:prstGeom>
        </p:spPr>
      </p:pic>
      <p:pic>
        <p:nvPicPr>
          <p:cNvPr id="5" name="Picture 4">
            <a:extLst>
              <a:ext uri="{FF2B5EF4-FFF2-40B4-BE49-F238E27FC236}">
                <a16:creationId xmlns:a16="http://schemas.microsoft.com/office/drawing/2014/main" id="{E0CE5EDB-3DF2-42A8-B813-1E4DAB732EAB}"/>
              </a:ext>
            </a:extLst>
          </p:cNvPr>
          <p:cNvPicPr>
            <a:picLocks noChangeAspect="1"/>
          </p:cNvPicPr>
          <p:nvPr/>
        </p:nvPicPr>
        <p:blipFill>
          <a:blip r:embed="rId3"/>
          <a:stretch>
            <a:fillRect/>
          </a:stretch>
        </p:blipFill>
        <p:spPr>
          <a:xfrm>
            <a:off x="3698942" y="3054168"/>
            <a:ext cx="5079525" cy="2751409"/>
          </a:xfrm>
          <a:prstGeom prst="rect">
            <a:avLst/>
          </a:prstGeom>
        </p:spPr>
      </p:pic>
    </p:spTree>
    <p:extLst>
      <p:ext uri="{BB962C8B-B14F-4D97-AF65-F5344CB8AC3E}">
        <p14:creationId xmlns:p14="http://schemas.microsoft.com/office/powerpoint/2010/main" val="171513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animEffect transition="in" filter="wipe(down)">
                                      <p:cBhvr>
                                        <p:cTn id="7" dur="500"/>
                                        <p:tgtEl>
                                          <p:spTgt spid="1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par>
                                <p:cTn id="13" presetID="2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07540"/>
            <a:ext cx="9144000" cy="1249132"/>
          </a:xfrm>
        </p:spPr>
        <p:txBody>
          <a:bodyPr>
            <a:normAutofit/>
          </a:bodyPr>
          <a:lstStyle/>
          <a:p>
            <a:pPr algn="ctr">
              <a:spcBef>
                <a:spcPts val="1200"/>
              </a:spcBef>
            </a:pPr>
            <a:r>
              <a:rPr lang="en-US" sz="3200" b="1">
                <a:latin typeface="Arial" panose="020B0604020202020204" pitchFamily="34" charset="0"/>
                <a:cs typeface="Arial" panose="020B0604020202020204" pitchFamily="34" charset="0"/>
              </a:rPr>
              <a:t>THỰC HÀNh</a:t>
            </a:r>
            <a:br>
              <a:rPr lang="en-US" sz="3200" b="1">
                <a:latin typeface="Arial" panose="020B0604020202020204" pitchFamily="34" charset="0"/>
                <a:cs typeface="Arial" panose="020B0604020202020204" pitchFamily="34" charset="0"/>
              </a:rPr>
            </a:br>
            <a:r>
              <a:rPr lang="en-US" sz="3200" b="1">
                <a:latin typeface="Arial" panose="020B0604020202020204" pitchFamily="34" charset="0"/>
                <a:cs typeface="Arial" panose="020B0604020202020204" pitchFamily="34" charset="0"/>
              </a:rPr>
              <a:t>xây dựng cơ sở dữ liệu với arcgis</a:t>
            </a:r>
          </a:p>
        </p:txBody>
      </p:sp>
      <p:sp>
        <p:nvSpPr>
          <p:cNvPr id="7" name="Date Placeholder 6">
            <a:extLst>
              <a:ext uri="{FF2B5EF4-FFF2-40B4-BE49-F238E27FC236}">
                <a16:creationId xmlns:a16="http://schemas.microsoft.com/office/drawing/2014/main" id="{11BD2BCE-3BC4-420B-BD60-E8CBF0F2D2D0}"/>
              </a:ext>
            </a:extLst>
          </p:cNvPr>
          <p:cNvSpPr>
            <a:spLocks noGrp="1"/>
          </p:cNvSpPr>
          <p:nvPr>
            <p:ph type="dt" sz="half" idx="10"/>
          </p:nvPr>
        </p:nvSpPr>
        <p:spPr/>
        <p:txBody>
          <a:bodyPr/>
          <a:lstStyle/>
          <a:p>
            <a:fld id="{F248A40E-D7D9-4608-AB84-CC60B60A7494}" type="datetime1">
              <a:rPr lang="en-US" smtClean="0"/>
              <a:t>3/7/2024</a:t>
            </a:fld>
            <a:endParaRPr lang="en-US" dirty="0"/>
          </a:p>
        </p:txBody>
      </p:sp>
      <p:sp>
        <p:nvSpPr>
          <p:cNvPr id="8" name="Slide Number Placeholder 7">
            <a:extLst>
              <a:ext uri="{FF2B5EF4-FFF2-40B4-BE49-F238E27FC236}">
                <a16:creationId xmlns:a16="http://schemas.microsoft.com/office/drawing/2014/main" id="{B14B286F-E7B3-4FEE-B4FC-3B37E979982B}"/>
              </a:ext>
            </a:extLst>
          </p:cNvPr>
          <p:cNvSpPr>
            <a:spLocks noGrp="1"/>
          </p:cNvSpPr>
          <p:nvPr>
            <p:ph type="sldNum" sz="quarter" idx="12"/>
          </p:nvPr>
        </p:nvSpPr>
        <p:spPr/>
        <p:txBody>
          <a:bodyPr/>
          <a:lstStyle/>
          <a:p>
            <a:fld id="{0FF54DE5-C571-48E8-A5BC-B369434E2F44}" type="slidenum">
              <a:rPr lang="en-US" smtClean="0"/>
              <a:t>2</a:t>
            </a:fld>
            <a:endParaRPr lang="en-US"/>
          </a:p>
        </p:txBody>
      </p:sp>
      <p:sp>
        <p:nvSpPr>
          <p:cNvPr id="11" name="Title 5">
            <a:extLst>
              <a:ext uri="{FF2B5EF4-FFF2-40B4-BE49-F238E27FC236}">
                <a16:creationId xmlns:a16="http://schemas.microsoft.com/office/drawing/2014/main" id="{98808D68-3098-4B43-81CF-1F0014E93E8F}"/>
              </a:ext>
            </a:extLst>
          </p:cNvPr>
          <p:cNvSpPr txBox="1">
            <a:spLocks/>
          </p:cNvSpPr>
          <p:nvPr/>
        </p:nvSpPr>
        <p:spPr>
          <a:xfrm>
            <a:off x="2107474" y="72409"/>
            <a:ext cx="7036526" cy="955565"/>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a:lstStyle>
          <a:p>
            <a:pPr algn="ctr">
              <a:lnSpc>
                <a:spcPct val="100000"/>
              </a:lnSpc>
              <a:spcBef>
                <a:spcPts val="600"/>
              </a:spcBef>
            </a:pPr>
            <a:r>
              <a:rPr lang="en-US" sz="2000">
                <a:solidFill>
                  <a:srgbClr val="514843"/>
                </a:solidFill>
                <a:latin typeface="Arial" panose="020B0604020202020204" pitchFamily="34" charset="0"/>
                <a:ea typeface="Verdana" panose="020B0604030504040204" pitchFamily="34" charset="0"/>
                <a:cs typeface="Arial" panose="020B0604020202020204" pitchFamily="34" charset="0"/>
              </a:rPr>
              <a:t>TR</a:t>
            </a:r>
            <a:r>
              <a:rPr lang="vi-VN" sz="2000">
                <a:solidFill>
                  <a:srgbClr val="514843"/>
                </a:solidFill>
                <a:latin typeface="Arial" panose="020B0604020202020204" pitchFamily="34" charset="0"/>
                <a:ea typeface="Verdana" panose="020B0604030504040204" pitchFamily="34" charset="0"/>
                <a:cs typeface="Arial" panose="020B0604020202020204" pitchFamily="34" charset="0"/>
              </a:rPr>
              <a:t>Ư</a:t>
            </a:r>
            <a:r>
              <a:rPr lang="en-US" sz="2000">
                <a:solidFill>
                  <a:srgbClr val="514843"/>
                </a:solidFill>
                <a:latin typeface="Arial" panose="020B0604020202020204" pitchFamily="34" charset="0"/>
                <a:ea typeface="Verdana" panose="020B0604030504040204" pitchFamily="34" charset="0"/>
                <a:cs typeface="Arial" panose="020B0604020202020204" pitchFamily="34" charset="0"/>
              </a:rPr>
              <a:t>ỜNG ĐẠI HỌC CÔNG NGHỆ giao thông vận tải</a:t>
            </a:r>
          </a:p>
          <a:p>
            <a:pPr algn="ctr">
              <a:lnSpc>
                <a:spcPct val="100000"/>
              </a:lnSpc>
              <a:spcBef>
                <a:spcPts val="600"/>
              </a:spcBef>
            </a:pPr>
            <a:r>
              <a:rPr lang="en-US" sz="1800" b="1">
                <a:solidFill>
                  <a:srgbClr val="514843"/>
                </a:solidFill>
                <a:latin typeface="Arial" panose="020B0604020202020204" pitchFamily="34" charset="0"/>
                <a:ea typeface="Verdana" panose="020B0604030504040204" pitchFamily="34" charset="0"/>
                <a:cs typeface="Arial" panose="020B0604020202020204" pitchFamily="34" charset="0"/>
              </a:rPr>
              <a:t>Khoa công nghệ thông tin</a:t>
            </a:r>
          </a:p>
        </p:txBody>
      </p:sp>
      <p:pic>
        <p:nvPicPr>
          <p:cNvPr id="12" name="Picture 11">
            <a:extLst>
              <a:ext uri="{FF2B5EF4-FFF2-40B4-BE49-F238E27FC236}">
                <a16:creationId xmlns:a16="http://schemas.microsoft.com/office/drawing/2014/main" id="{CF9EFDFB-0043-4F9D-9D69-08443B1B98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23704" y="290110"/>
            <a:ext cx="724769" cy="520162"/>
          </a:xfrm>
          <a:prstGeom prst="rect">
            <a:avLst/>
          </a:prstGeom>
        </p:spPr>
      </p:pic>
    </p:spTree>
    <p:extLst>
      <p:ext uri="{BB962C8B-B14F-4D97-AF65-F5344CB8AC3E}">
        <p14:creationId xmlns:p14="http://schemas.microsoft.com/office/powerpoint/2010/main" val="132884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Lý thuyết cần thiết</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Quy trình xây dựng và quản lý cơ sở dữ liệu</a:t>
            </a:r>
          </a:p>
          <a:p>
            <a:pPr lvl="1">
              <a:buClr>
                <a:srgbClr val="514843"/>
              </a:buClr>
            </a:pPr>
            <a:r>
              <a:rPr lang="en-US"/>
              <a:t>Tạo mới và nhập các lớp dữ liệu không gian</a:t>
            </a:r>
          </a:p>
          <a:p>
            <a:pPr lvl="2">
              <a:buClr>
                <a:srgbClr val="514843"/>
              </a:buClr>
            </a:pPr>
            <a:r>
              <a:rPr lang="en-US"/>
              <a:t>Nhập dữ liệu không gian</a:t>
            </a:r>
          </a:p>
          <a:p>
            <a:pPr lvl="3">
              <a:buClr>
                <a:srgbClr val="514843"/>
              </a:buClr>
            </a:pPr>
            <a:r>
              <a:rPr lang="en-US"/>
              <a:t>Nhập dữ liệu dạng đường</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20</a:t>
            </a:fld>
            <a:endParaRPr lang="en-US"/>
          </a:p>
        </p:txBody>
      </p:sp>
      <p:pic>
        <p:nvPicPr>
          <p:cNvPr id="7" name="Picture 6">
            <a:extLst>
              <a:ext uri="{FF2B5EF4-FFF2-40B4-BE49-F238E27FC236}">
                <a16:creationId xmlns:a16="http://schemas.microsoft.com/office/drawing/2014/main" id="{C94E79BA-BDDB-4A12-A0CF-C28266CE30D8}"/>
              </a:ext>
            </a:extLst>
          </p:cNvPr>
          <p:cNvPicPr>
            <a:picLocks noChangeAspect="1"/>
          </p:cNvPicPr>
          <p:nvPr/>
        </p:nvPicPr>
        <p:blipFill>
          <a:blip r:embed="rId2"/>
          <a:stretch>
            <a:fillRect/>
          </a:stretch>
        </p:blipFill>
        <p:spPr>
          <a:xfrm>
            <a:off x="530594" y="3025452"/>
            <a:ext cx="2561905" cy="2980952"/>
          </a:xfrm>
          <a:prstGeom prst="rect">
            <a:avLst/>
          </a:prstGeom>
        </p:spPr>
      </p:pic>
      <p:pic>
        <p:nvPicPr>
          <p:cNvPr id="8" name="Picture 7">
            <a:extLst>
              <a:ext uri="{FF2B5EF4-FFF2-40B4-BE49-F238E27FC236}">
                <a16:creationId xmlns:a16="http://schemas.microsoft.com/office/drawing/2014/main" id="{AA18F98F-05A8-4069-93DC-79AEECA0B4E4}"/>
              </a:ext>
            </a:extLst>
          </p:cNvPr>
          <p:cNvPicPr>
            <a:picLocks noChangeAspect="1"/>
          </p:cNvPicPr>
          <p:nvPr/>
        </p:nvPicPr>
        <p:blipFill>
          <a:blip r:embed="rId3"/>
          <a:stretch>
            <a:fillRect/>
          </a:stretch>
        </p:blipFill>
        <p:spPr>
          <a:xfrm>
            <a:off x="3234906" y="3025452"/>
            <a:ext cx="5642162" cy="3056171"/>
          </a:xfrm>
          <a:prstGeom prst="rect">
            <a:avLst/>
          </a:prstGeom>
        </p:spPr>
      </p:pic>
    </p:spTree>
    <p:extLst>
      <p:ext uri="{BB962C8B-B14F-4D97-AF65-F5344CB8AC3E}">
        <p14:creationId xmlns:p14="http://schemas.microsoft.com/office/powerpoint/2010/main" val="3692858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animEffect transition="in" filter="wipe(down)">
                                      <p:cBhvr>
                                        <p:cTn id="7" dur="500"/>
                                        <p:tgtEl>
                                          <p:spTgt spid="1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Lý thuyết cần thiết</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Quy trình xây dựng và quản lý cơ sở dữ liệu</a:t>
            </a:r>
          </a:p>
          <a:p>
            <a:pPr lvl="1">
              <a:buClr>
                <a:srgbClr val="514843"/>
              </a:buClr>
            </a:pPr>
            <a:r>
              <a:rPr lang="en-US"/>
              <a:t>Tạo mới và nhập các lớp dữ liệu không gian</a:t>
            </a:r>
          </a:p>
          <a:p>
            <a:pPr lvl="2">
              <a:buClr>
                <a:srgbClr val="514843"/>
              </a:buClr>
            </a:pPr>
            <a:r>
              <a:rPr lang="en-US"/>
              <a:t>Nhập dữ liệu không gian</a:t>
            </a:r>
          </a:p>
          <a:p>
            <a:pPr lvl="3">
              <a:buClr>
                <a:srgbClr val="514843"/>
              </a:buClr>
            </a:pPr>
            <a:r>
              <a:rPr lang="en-US"/>
              <a:t>Nhập dữ liệu dạng vùng</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21</a:t>
            </a:fld>
            <a:endParaRPr lang="en-US"/>
          </a:p>
        </p:txBody>
      </p:sp>
      <p:pic>
        <p:nvPicPr>
          <p:cNvPr id="2" name="Picture 1">
            <a:extLst>
              <a:ext uri="{FF2B5EF4-FFF2-40B4-BE49-F238E27FC236}">
                <a16:creationId xmlns:a16="http://schemas.microsoft.com/office/drawing/2014/main" id="{4868B89A-F85F-4AA1-A687-ED826AF6D9D4}"/>
              </a:ext>
            </a:extLst>
          </p:cNvPr>
          <p:cNvPicPr>
            <a:picLocks noChangeAspect="1"/>
          </p:cNvPicPr>
          <p:nvPr/>
        </p:nvPicPr>
        <p:blipFill>
          <a:blip r:embed="rId2"/>
          <a:stretch>
            <a:fillRect/>
          </a:stretch>
        </p:blipFill>
        <p:spPr>
          <a:xfrm>
            <a:off x="341384" y="3032531"/>
            <a:ext cx="2561905" cy="3323809"/>
          </a:xfrm>
          <a:prstGeom prst="rect">
            <a:avLst/>
          </a:prstGeom>
        </p:spPr>
      </p:pic>
      <p:pic>
        <p:nvPicPr>
          <p:cNvPr id="5" name="Picture 4">
            <a:extLst>
              <a:ext uri="{FF2B5EF4-FFF2-40B4-BE49-F238E27FC236}">
                <a16:creationId xmlns:a16="http://schemas.microsoft.com/office/drawing/2014/main" id="{9869EBC6-E7C6-448D-937E-AC6450566506}"/>
              </a:ext>
            </a:extLst>
          </p:cNvPr>
          <p:cNvPicPr>
            <a:picLocks noChangeAspect="1"/>
          </p:cNvPicPr>
          <p:nvPr/>
        </p:nvPicPr>
        <p:blipFill>
          <a:blip r:embed="rId3"/>
          <a:stretch>
            <a:fillRect/>
          </a:stretch>
        </p:blipFill>
        <p:spPr>
          <a:xfrm>
            <a:off x="3009932" y="3032531"/>
            <a:ext cx="5883902" cy="3187114"/>
          </a:xfrm>
          <a:prstGeom prst="rect">
            <a:avLst/>
          </a:prstGeom>
        </p:spPr>
      </p:pic>
    </p:spTree>
    <p:extLst>
      <p:ext uri="{BB962C8B-B14F-4D97-AF65-F5344CB8AC3E}">
        <p14:creationId xmlns:p14="http://schemas.microsoft.com/office/powerpoint/2010/main" val="3614574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animEffect transition="in" filter="wipe(down)">
                                      <p:cBhvr>
                                        <p:cTn id="7" dur="500"/>
                                        <p:tgtEl>
                                          <p:spTgt spid="1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par>
                                <p:cTn id="13" presetID="2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Lý thuyết cần thiết</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Quy trình xây dựng và quản lý cơ sở dữ liệu</a:t>
            </a:r>
          </a:p>
          <a:p>
            <a:pPr lvl="1">
              <a:buClr>
                <a:srgbClr val="514843"/>
              </a:buClr>
            </a:pPr>
            <a:r>
              <a:rPr lang="en-US"/>
              <a:t>Tạo mới và nhập các lớp dữ liệu không gian</a:t>
            </a:r>
          </a:p>
          <a:p>
            <a:pPr lvl="2">
              <a:buClr>
                <a:srgbClr val="514843"/>
              </a:buClr>
            </a:pPr>
            <a:r>
              <a:rPr lang="en-US"/>
              <a:t>Xây dựng, nhập liệu cho đối tượng dạng điểm, đường, vùng</a:t>
            </a:r>
          </a:p>
          <a:p>
            <a:pPr lvl="3">
              <a:buClr>
                <a:srgbClr val="514843"/>
              </a:buClr>
            </a:pPr>
            <a:r>
              <a:rPr lang="en-US" b="1"/>
              <a:t>Mục đích: </a:t>
            </a:r>
            <a:r>
              <a:rPr lang="en-US"/>
              <a:t>Tìm hiểu các cách quản lý dữ liệu trong ArcGIS</a:t>
            </a:r>
          </a:p>
          <a:p>
            <a:pPr lvl="3">
              <a:buClr>
                <a:srgbClr val="514843"/>
              </a:buClr>
            </a:pPr>
            <a:r>
              <a:rPr lang="en-US" b="1"/>
              <a:t>Yêu cầu: </a:t>
            </a:r>
            <a:r>
              <a:rPr lang="en-US"/>
              <a:t>Hiểu được cách tạo và nhập dữ liệu trong ArcGIS. Nắm vững cách nhập và xuất dữ liệu dưới các định dạng cần thiết.</a:t>
            </a:r>
          </a:p>
          <a:p>
            <a:pPr lvl="3">
              <a:buClr>
                <a:srgbClr val="514843"/>
              </a:buClr>
            </a:pPr>
            <a:r>
              <a:rPr lang="en-US" b="1"/>
              <a:t>Bài tập: </a:t>
            </a:r>
            <a:r>
              <a:rPr lang="en-US"/>
              <a:t>Tạo và nhập dữ liệu cho đối tượng dạng Point, Polyline, Polygon theo các bước được mô tả dưới đây.</a:t>
            </a:r>
          </a:p>
          <a:p>
            <a:pPr lvl="3">
              <a:buClr>
                <a:srgbClr val="514843"/>
              </a:buClr>
            </a:pPr>
            <a:r>
              <a:rPr lang="en-US" b="1"/>
              <a:t>Sản phẩm: </a:t>
            </a:r>
            <a:r>
              <a:rPr lang="en-US"/>
              <a:t>Tạo được các tệp tin (lớp) thể hiện các dạng đối tượng không gian khác nhau.</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22</a:t>
            </a:fld>
            <a:endParaRPr lang="en-US"/>
          </a:p>
        </p:txBody>
      </p:sp>
    </p:spTree>
    <p:extLst>
      <p:ext uri="{BB962C8B-B14F-4D97-AF65-F5344CB8AC3E}">
        <p14:creationId xmlns:p14="http://schemas.microsoft.com/office/powerpoint/2010/main" val="359234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animEffect transition="in" filter="wipe(down)">
                                      <p:cBhvr>
                                        <p:cTn id="7" dur="500"/>
                                        <p:tgtEl>
                                          <p:spTgt spid="1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xEl>
                                              <p:pRg st="3" end="3"/>
                                            </p:txEl>
                                          </p:spTgt>
                                        </p:tgtEl>
                                        <p:attrNameLst>
                                          <p:attrName>style.visibility</p:attrName>
                                        </p:attrNameLst>
                                      </p:cBhvr>
                                      <p:to>
                                        <p:strVal val="visible"/>
                                      </p:to>
                                    </p:set>
                                    <p:animEffect transition="in" filter="wipe(down)">
                                      <p:cBhvr>
                                        <p:cTn id="12" dur="500"/>
                                        <p:tgtEl>
                                          <p:spTgt spid="14">
                                            <p:txEl>
                                              <p:pRg st="3" end="3"/>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animEffect transition="in" filter="wipe(down)">
                                      <p:cBhvr>
                                        <p:cTn id="15" dur="500"/>
                                        <p:tgtEl>
                                          <p:spTgt spid="14">
                                            <p:txEl>
                                              <p:pRg st="4" end="4"/>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14">
                                            <p:txEl>
                                              <p:pRg st="5" end="5"/>
                                            </p:txEl>
                                          </p:spTgt>
                                        </p:tgtEl>
                                        <p:attrNameLst>
                                          <p:attrName>style.visibility</p:attrName>
                                        </p:attrNameLst>
                                      </p:cBhvr>
                                      <p:to>
                                        <p:strVal val="visible"/>
                                      </p:to>
                                    </p:set>
                                    <p:animEffect transition="in" filter="wipe(down)">
                                      <p:cBhvr>
                                        <p:cTn id="18" dur="500"/>
                                        <p:tgtEl>
                                          <p:spTgt spid="14">
                                            <p:txEl>
                                              <p:pRg st="5" end="5"/>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14">
                                            <p:txEl>
                                              <p:pRg st="6" end="6"/>
                                            </p:txEl>
                                          </p:spTgt>
                                        </p:tgtEl>
                                        <p:attrNameLst>
                                          <p:attrName>style.visibility</p:attrName>
                                        </p:attrNameLst>
                                      </p:cBhvr>
                                      <p:to>
                                        <p:strVal val="visible"/>
                                      </p:to>
                                    </p:set>
                                    <p:animEffect transition="in" filter="wipe(down)">
                                      <p:cBhvr>
                                        <p:cTn id="21" dur="500"/>
                                        <p:tgtEl>
                                          <p:spTgt spid="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Lý thuyết cần thiết</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Quy trình xây dựng và quản lý cơ sở dữ liệu</a:t>
            </a:r>
          </a:p>
          <a:p>
            <a:pPr lvl="1">
              <a:buClr>
                <a:srgbClr val="514843"/>
              </a:buClr>
            </a:pPr>
            <a:r>
              <a:rPr lang="en-US"/>
              <a:t>Tạo mới và nhập các lớp dữ liệu không gian</a:t>
            </a:r>
          </a:p>
          <a:p>
            <a:pPr lvl="2">
              <a:buClr>
                <a:srgbClr val="514843"/>
              </a:buClr>
            </a:pPr>
            <a:r>
              <a:rPr lang="en-US"/>
              <a:t>Xây dựng, nhập liệu cho đối tượng dạng điểm, đường, vùng</a:t>
            </a:r>
          </a:p>
          <a:p>
            <a:pPr lvl="3">
              <a:buClr>
                <a:srgbClr val="514843"/>
              </a:buClr>
            </a:pPr>
            <a:r>
              <a:rPr lang="en-US"/>
              <a:t>Khởi động phần mềm ArcMap, mở cửa sổ của ArcCatalog</a:t>
            </a:r>
          </a:p>
          <a:p>
            <a:pPr lvl="3">
              <a:buClr>
                <a:srgbClr val="514843"/>
              </a:buClr>
            </a:pPr>
            <a:r>
              <a:rPr lang="en-US"/>
              <a:t>Tạo 1 folder mới tên “Tranning”. Chọn folder này trên cây thư mục của ArcCatalog rồi nhấp chuột phải chọn File/ New/ Shapefile. Xuất hiện cửa sổ Create New Shapefile.</a:t>
            </a:r>
          </a:p>
          <a:p>
            <a:pPr lvl="3">
              <a:buClr>
                <a:srgbClr val="514843"/>
              </a:buClr>
            </a:pPr>
            <a:r>
              <a:rPr lang="en-US"/>
              <a:t>Tại mục </a:t>
            </a:r>
            <a:r>
              <a:rPr lang="en-US" b="1"/>
              <a:t>Name</a:t>
            </a:r>
            <a:r>
              <a:rPr lang="en-US"/>
              <a:t>: đặt tên cho shapefile là </a:t>
            </a:r>
            <a:r>
              <a:rPr lang="en-US" b="1"/>
              <a:t>Point_Project</a:t>
            </a:r>
            <a:r>
              <a:rPr lang="en-US"/>
              <a:t>.</a:t>
            </a:r>
          </a:p>
          <a:p>
            <a:pPr lvl="3">
              <a:buClr>
                <a:srgbClr val="514843"/>
              </a:buClr>
            </a:pPr>
            <a:r>
              <a:rPr lang="en-US"/>
              <a:t>Mục </a:t>
            </a:r>
            <a:r>
              <a:rPr lang="en-US" b="1"/>
              <a:t>Feature type</a:t>
            </a:r>
            <a:r>
              <a:rPr lang="en-US"/>
              <a:t>: chọn Point.</a:t>
            </a:r>
          </a:p>
          <a:p>
            <a:pPr lvl="3">
              <a:buClr>
                <a:srgbClr val="514843"/>
              </a:buClr>
            </a:pPr>
            <a:r>
              <a:rPr lang="en-US"/>
              <a:t>Nhấp chuột trái vào nút Edit chọn lưới chiếu, xuất hiện hộp thoại </a:t>
            </a:r>
            <a:r>
              <a:rPr lang="en-US" b="1"/>
              <a:t>Spatial Reference Properties</a:t>
            </a:r>
            <a:r>
              <a:rPr lang="en-US"/>
              <a:t> chọn Select, cửa sổ </a:t>
            </a:r>
            <a:r>
              <a:rPr lang="en-US" b="1"/>
              <a:t>Browse for Coordinate System</a:t>
            </a:r>
            <a:r>
              <a:rPr lang="en-US"/>
              <a:t> hiện ra. Chọn đường dẫn: </a:t>
            </a:r>
            <a:r>
              <a:rPr lang="en-US" b="1"/>
              <a:t>Projected Coordinate Systems/ UTM/ WGS 1984/ Northern Hemisphere/ WGS 1984 UTM Zone 48N.prj</a:t>
            </a:r>
            <a:r>
              <a:rPr lang="en-US"/>
              <a:t>. Nhấp Add và OK ba lần để đóng các hộp thoại.</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23</a:t>
            </a:fld>
            <a:endParaRPr lang="en-US"/>
          </a:p>
        </p:txBody>
      </p:sp>
    </p:spTree>
    <p:extLst>
      <p:ext uri="{BB962C8B-B14F-4D97-AF65-F5344CB8AC3E}">
        <p14:creationId xmlns:p14="http://schemas.microsoft.com/office/powerpoint/2010/main" val="2258773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animEffect transition="in" filter="wipe(down)">
                                      <p:cBhvr>
                                        <p:cTn id="7" dur="500"/>
                                        <p:tgtEl>
                                          <p:spTgt spid="14">
                                            <p:txEl>
                                              <p:pRg st="3" end="3"/>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4">
                                            <p:txEl>
                                              <p:pRg st="4" end="4"/>
                                            </p:txEl>
                                          </p:spTgt>
                                        </p:tgtEl>
                                        <p:attrNameLst>
                                          <p:attrName>style.visibility</p:attrName>
                                        </p:attrNameLst>
                                      </p:cBhvr>
                                      <p:to>
                                        <p:strVal val="visible"/>
                                      </p:to>
                                    </p:set>
                                    <p:animEffect transition="in" filter="wipe(down)">
                                      <p:cBhvr>
                                        <p:cTn id="10" dur="500"/>
                                        <p:tgtEl>
                                          <p:spTgt spid="14">
                                            <p:txEl>
                                              <p:pRg st="4" end="4"/>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14">
                                            <p:txEl>
                                              <p:pRg st="5" end="5"/>
                                            </p:txEl>
                                          </p:spTgt>
                                        </p:tgtEl>
                                        <p:attrNameLst>
                                          <p:attrName>style.visibility</p:attrName>
                                        </p:attrNameLst>
                                      </p:cBhvr>
                                      <p:to>
                                        <p:strVal val="visible"/>
                                      </p:to>
                                    </p:set>
                                    <p:animEffect transition="in" filter="wipe(down)">
                                      <p:cBhvr>
                                        <p:cTn id="13" dur="500"/>
                                        <p:tgtEl>
                                          <p:spTgt spid="14">
                                            <p:txEl>
                                              <p:pRg st="5" end="5"/>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14">
                                            <p:txEl>
                                              <p:pRg st="6" end="6"/>
                                            </p:txEl>
                                          </p:spTgt>
                                        </p:tgtEl>
                                        <p:attrNameLst>
                                          <p:attrName>style.visibility</p:attrName>
                                        </p:attrNameLst>
                                      </p:cBhvr>
                                      <p:to>
                                        <p:strVal val="visible"/>
                                      </p:to>
                                    </p:set>
                                    <p:animEffect transition="in" filter="wipe(down)">
                                      <p:cBhvr>
                                        <p:cTn id="16" dur="500"/>
                                        <p:tgtEl>
                                          <p:spTgt spid="14">
                                            <p:txEl>
                                              <p:pRg st="6" end="6"/>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14">
                                            <p:txEl>
                                              <p:pRg st="7" end="7"/>
                                            </p:txEl>
                                          </p:spTgt>
                                        </p:tgtEl>
                                        <p:attrNameLst>
                                          <p:attrName>style.visibility</p:attrName>
                                        </p:attrNameLst>
                                      </p:cBhvr>
                                      <p:to>
                                        <p:strVal val="visible"/>
                                      </p:to>
                                    </p:set>
                                    <p:animEffect transition="in" filter="wipe(down)">
                                      <p:cBhvr>
                                        <p:cTn id="19" dur="500"/>
                                        <p:tgtEl>
                                          <p:spTgt spid="1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Lý thuyết cần thiết</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Quy trình xây dựng và quản lý cơ sở dữ liệu</a:t>
            </a:r>
          </a:p>
          <a:p>
            <a:pPr lvl="1">
              <a:buClr>
                <a:srgbClr val="514843"/>
              </a:buClr>
            </a:pPr>
            <a:r>
              <a:rPr lang="en-US"/>
              <a:t>Tạo mới và nhập các lớp dữ liệu không gian</a:t>
            </a:r>
          </a:p>
          <a:p>
            <a:pPr lvl="2">
              <a:buClr>
                <a:srgbClr val="514843"/>
              </a:buClr>
            </a:pPr>
            <a:r>
              <a:rPr lang="en-US"/>
              <a:t>Xây dựng, nhập liệu cho đối tượng dạng điểm, đường, vùng</a:t>
            </a:r>
          </a:p>
          <a:p>
            <a:pPr lvl="3" algn="l">
              <a:buClr>
                <a:srgbClr val="514843"/>
              </a:buClr>
            </a:pPr>
            <a:r>
              <a:rPr lang="en-US"/>
              <a:t>Tương tự như vậy tạo thêm các</a:t>
            </a:r>
            <a:br>
              <a:rPr lang="en-US"/>
            </a:br>
            <a:r>
              <a:rPr lang="en-US"/>
              <a:t>lớp dữ liệu: </a:t>
            </a:r>
            <a:r>
              <a:rPr lang="en-US" b="1"/>
              <a:t>Polygon_Project.shp</a:t>
            </a:r>
            <a:br>
              <a:rPr lang="en-US"/>
            </a:br>
            <a:r>
              <a:rPr lang="en-US"/>
              <a:t>và </a:t>
            </a:r>
            <a:r>
              <a:rPr lang="en-US" b="1"/>
              <a:t>Polyline_Project.shp </a:t>
            </a:r>
            <a:r>
              <a:rPr lang="en-US"/>
              <a:t>nhưng</a:t>
            </a:r>
            <a:br>
              <a:rPr lang="en-US"/>
            </a:br>
            <a:r>
              <a:rPr lang="en-US"/>
              <a:t>mục </a:t>
            </a:r>
            <a:r>
              <a:rPr lang="en-US" b="1"/>
              <a:t>Feature type</a:t>
            </a:r>
            <a:r>
              <a:rPr lang="en-US"/>
              <a:t> ở mục</a:t>
            </a:r>
            <a:br>
              <a:rPr lang="en-US"/>
            </a:br>
            <a:r>
              <a:rPr lang="en-US"/>
              <a:t>Polyline_Project.shp là </a:t>
            </a:r>
            <a:r>
              <a:rPr lang="en-US" b="1"/>
              <a:t>Polyline</a:t>
            </a:r>
            <a:br>
              <a:rPr lang="en-US"/>
            </a:br>
            <a:r>
              <a:rPr lang="en-US"/>
              <a:t>và ở lớp Polygon_Project.shp là</a:t>
            </a:r>
            <a:br>
              <a:rPr lang="en-US"/>
            </a:br>
            <a:r>
              <a:rPr lang="en-US" b="1"/>
              <a:t>Polygon</a:t>
            </a:r>
            <a:r>
              <a:rPr lang="en-US"/>
              <a:t>.</a:t>
            </a:r>
          </a:p>
          <a:p>
            <a:pPr lvl="3" algn="l">
              <a:buClr>
                <a:srgbClr val="514843"/>
              </a:buClr>
            </a:pPr>
            <a:r>
              <a:rPr lang="en-US"/>
              <a:t>Các file được tạo ra sẽ tự động</a:t>
            </a:r>
            <a:br>
              <a:rPr lang="en-US"/>
            </a:br>
            <a:r>
              <a:rPr lang="en-US"/>
              <a:t>thêm vào hộp thoại TOC của</a:t>
            </a:r>
            <a:br>
              <a:rPr lang="en-US"/>
            </a:br>
            <a:r>
              <a:rPr lang="en-US"/>
              <a:t>ArcMap.</a:t>
            </a:r>
          </a:p>
          <a:p>
            <a:pPr lvl="3" algn="l">
              <a:buClr>
                <a:srgbClr val="514843"/>
              </a:buClr>
            </a:pPr>
            <a:r>
              <a:rPr lang="en-US"/>
              <a:t>Vào </a:t>
            </a:r>
            <a:r>
              <a:rPr lang="en-US" b="1"/>
              <a:t>menu View/ Toolbars/ Editor</a:t>
            </a:r>
            <a:br>
              <a:rPr lang="en-US"/>
            </a:br>
            <a:r>
              <a:rPr lang="en-US"/>
              <a:t>để hiển thị thanh công cụ </a:t>
            </a:r>
            <a:r>
              <a:rPr lang="en-US" b="1"/>
              <a:t>Editor</a:t>
            </a:r>
            <a:r>
              <a:rPr lang="en-US"/>
              <a:t>.</a:t>
            </a:r>
            <a:br>
              <a:rPr lang="en-US"/>
            </a:br>
            <a:r>
              <a:rPr lang="en-US"/>
              <a:t>Nhấp chuột trái vào nút Editor</a:t>
            </a:r>
            <a:br>
              <a:rPr lang="en-US"/>
            </a:br>
            <a:r>
              <a:rPr lang="en-US"/>
              <a:t>rồi chọn </a:t>
            </a:r>
            <a:r>
              <a:rPr lang="en-US" b="1"/>
              <a:t>Start Editing </a:t>
            </a:r>
            <a:r>
              <a:rPr lang="en-US"/>
              <a:t>để bắt đầu</a:t>
            </a:r>
            <a:br>
              <a:rPr lang="en-US"/>
            </a:br>
            <a:r>
              <a:rPr lang="en-US"/>
              <a:t>quá trình biên tập.</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24</a:t>
            </a:fld>
            <a:endParaRPr lang="en-US"/>
          </a:p>
        </p:txBody>
      </p:sp>
      <p:pic>
        <p:nvPicPr>
          <p:cNvPr id="2" name="Picture 1">
            <a:extLst>
              <a:ext uri="{FF2B5EF4-FFF2-40B4-BE49-F238E27FC236}">
                <a16:creationId xmlns:a16="http://schemas.microsoft.com/office/drawing/2014/main" id="{4A913E5A-891D-417F-AE25-A1BBEC93D87A}"/>
              </a:ext>
            </a:extLst>
          </p:cNvPr>
          <p:cNvPicPr>
            <a:picLocks noChangeAspect="1"/>
          </p:cNvPicPr>
          <p:nvPr/>
        </p:nvPicPr>
        <p:blipFill>
          <a:blip r:embed="rId2"/>
          <a:stretch>
            <a:fillRect/>
          </a:stretch>
        </p:blipFill>
        <p:spPr>
          <a:xfrm>
            <a:off x="5596866" y="2769079"/>
            <a:ext cx="2717321" cy="3260785"/>
          </a:xfrm>
          <a:prstGeom prst="rect">
            <a:avLst/>
          </a:prstGeom>
        </p:spPr>
      </p:pic>
    </p:spTree>
    <p:extLst>
      <p:ext uri="{BB962C8B-B14F-4D97-AF65-F5344CB8AC3E}">
        <p14:creationId xmlns:p14="http://schemas.microsoft.com/office/powerpoint/2010/main" val="1470214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animEffect transition="in" filter="wipe(down)">
                                      <p:cBhvr>
                                        <p:cTn id="7" dur="500"/>
                                        <p:tgtEl>
                                          <p:spTgt spid="14">
                                            <p:txEl>
                                              <p:pRg st="3" end="3"/>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4">
                                            <p:txEl>
                                              <p:pRg st="4" end="4"/>
                                            </p:txEl>
                                          </p:spTgt>
                                        </p:tgtEl>
                                        <p:attrNameLst>
                                          <p:attrName>style.visibility</p:attrName>
                                        </p:attrNameLst>
                                      </p:cBhvr>
                                      <p:to>
                                        <p:strVal val="visible"/>
                                      </p:to>
                                    </p:set>
                                    <p:animEffect transition="in" filter="wipe(down)">
                                      <p:cBhvr>
                                        <p:cTn id="10" dur="500"/>
                                        <p:tgtEl>
                                          <p:spTgt spid="14">
                                            <p:txEl>
                                              <p:pRg st="4" end="4"/>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14">
                                            <p:txEl>
                                              <p:pRg st="5" end="5"/>
                                            </p:txEl>
                                          </p:spTgt>
                                        </p:tgtEl>
                                        <p:attrNameLst>
                                          <p:attrName>style.visibility</p:attrName>
                                        </p:attrNameLst>
                                      </p:cBhvr>
                                      <p:to>
                                        <p:strVal val="visible"/>
                                      </p:to>
                                    </p:set>
                                    <p:animEffect transition="in" filter="wipe(down)">
                                      <p:cBhvr>
                                        <p:cTn id="13" dur="500"/>
                                        <p:tgtEl>
                                          <p:spTgt spid="14">
                                            <p:txEl>
                                              <p:pRg st="5" end="5"/>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down)">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Lý thuyết cần thiết</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Quy trình xây dựng và quản lý cơ sở dữ liệu</a:t>
            </a:r>
          </a:p>
          <a:p>
            <a:pPr lvl="1">
              <a:buClr>
                <a:srgbClr val="514843"/>
              </a:buClr>
            </a:pPr>
            <a:r>
              <a:rPr lang="en-US"/>
              <a:t>Tạo mới và nhập các lớp dữ liệu không gian</a:t>
            </a:r>
          </a:p>
          <a:p>
            <a:pPr lvl="2">
              <a:buClr>
                <a:srgbClr val="514843"/>
              </a:buClr>
            </a:pPr>
            <a:r>
              <a:rPr lang="en-US"/>
              <a:t>Xây dựng, nhập liệu cho đối tượng dạng điểm, đường, vùng</a:t>
            </a:r>
          </a:p>
          <a:p>
            <a:pPr lvl="3" algn="l">
              <a:buClr>
                <a:srgbClr val="514843"/>
              </a:buClr>
            </a:pPr>
            <a:r>
              <a:rPr lang="en-US"/>
              <a:t>Nhấp tiếp vào mục </a:t>
            </a:r>
            <a:r>
              <a:rPr lang="en-US" b="1"/>
              <a:t>Editor/</a:t>
            </a:r>
            <a:br>
              <a:rPr lang="en-US" b="1"/>
            </a:br>
            <a:r>
              <a:rPr lang="en-US" b="1"/>
              <a:t>Snapping/ Snapping Toolbar.</a:t>
            </a:r>
          </a:p>
          <a:p>
            <a:pPr lvl="3" algn="l">
              <a:buClr>
                <a:srgbClr val="514843"/>
              </a:buClr>
            </a:pPr>
            <a:r>
              <a:rPr lang="en-US"/>
              <a:t>Hộp thoại </a:t>
            </a:r>
            <a:r>
              <a:rPr lang="en-US" b="1"/>
              <a:t>Snapping</a:t>
            </a:r>
            <a:r>
              <a:rPr lang="en-US"/>
              <a:t> kích vào biểu tượng </a:t>
            </a:r>
            <a:br>
              <a:rPr lang="en-US"/>
            </a:br>
            <a:r>
              <a:rPr lang="en-US"/>
              <a:t>bắt điểm vào đỉnh của các đường, vùng.</a:t>
            </a:r>
          </a:p>
          <a:p>
            <a:pPr lvl="3" algn="l">
              <a:buClr>
                <a:srgbClr val="514843"/>
              </a:buClr>
            </a:pPr>
            <a:r>
              <a:rPr lang="en-US"/>
              <a:t>Để bắt điểm vào đối tượng đang vẽ thì</a:t>
            </a:r>
            <a:br>
              <a:rPr lang="en-US"/>
            </a:br>
            <a:r>
              <a:rPr lang="en-US"/>
              <a:t>từ hộp thoại </a:t>
            </a:r>
            <a:r>
              <a:rPr lang="en-US" b="1"/>
              <a:t>Snapping</a:t>
            </a:r>
            <a:r>
              <a:rPr lang="en-US"/>
              <a:t> chọn </a:t>
            </a:r>
            <a:r>
              <a:rPr lang="en-US" b="1"/>
              <a:t>Snapping</a:t>
            </a:r>
            <a:br>
              <a:rPr lang="en-US"/>
            </a:br>
            <a:r>
              <a:rPr lang="en-US"/>
              <a:t>và tích chuột vào </a:t>
            </a:r>
            <a:r>
              <a:rPr lang="en-US" b="1"/>
              <a:t>Snapping To Sketch</a:t>
            </a:r>
            <a:r>
              <a:rPr lang="en-US"/>
              <a:t>.</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25</a:t>
            </a:fld>
            <a:endParaRPr lang="en-US"/>
          </a:p>
        </p:txBody>
      </p:sp>
      <p:pic>
        <p:nvPicPr>
          <p:cNvPr id="5" name="Picture 4">
            <a:extLst>
              <a:ext uri="{FF2B5EF4-FFF2-40B4-BE49-F238E27FC236}">
                <a16:creationId xmlns:a16="http://schemas.microsoft.com/office/drawing/2014/main" id="{17D876EF-F3F5-4351-AB04-29E17E553916}"/>
              </a:ext>
            </a:extLst>
          </p:cNvPr>
          <p:cNvPicPr>
            <a:picLocks noChangeAspect="1"/>
          </p:cNvPicPr>
          <p:nvPr/>
        </p:nvPicPr>
        <p:blipFill>
          <a:blip r:embed="rId2"/>
          <a:stretch>
            <a:fillRect/>
          </a:stretch>
        </p:blipFill>
        <p:spPr>
          <a:xfrm>
            <a:off x="5811698" y="2719144"/>
            <a:ext cx="1609524" cy="419048"/>
          </a:xfrm>
          <a:prstGeom prst="rect">
            <a:avLst/>
          </a:prstGeom>
        </p:spPr>
      </p:pic>
      <p:pic>
        <p:nvPicPr>
          <p:cNvPr id="7" name="Picture 6">
            <a:extLst>
              <a:ext uri="{FF2B5EF4-FFF2-40B4-BE49-F238E27FC236}">
                <a16:creationId xmlns:a16="http://schemas.microsoft.com/office/drawing/2014/main" id="{443E3A2F-26F6-49A2-A39C-E2C3ECBB9A6F}"/>
              </a:ext>
            </a:extLst>
          </p:cNvPr>
          <p:cNvPicPr>
            <a:picLocks noChangeAspect="1"/>
          </p:cNvPicPr>
          <p:nvPr/>
        </p:nvPicPr>
        <p:blipFill>
          <a:blip r:embed="rId3"/>
          <a:stretch>
            <a:fillRect/>
          </a:stretch>
        </p:blipFill>
        <p:spPr>
          <a:xfrm>
            <a:off x="6268623" y="3262606"/>
            <a:ext cx="1523810" cy="419048"/>
          </a:xfrm>
          <a:prstGeom prst="rect">
            <a:avLst/>
          </a:prstGeom>
        </p:spPr>
      </p:pic>
      <p:pic>
        <p:nvPicPr>
          <p:cNvPr id="8" name="Picture 7">
            <a:extLst>
              <a:ext uri="{FF2B5EF4-FFF2-40B4-BE49-F238E27FC236}">
                <a16:creationId xmlns:a16="http://schemas.microsoft.com/office/drawing/2014/main" id="{19AFE35D-A48B-4CE2-BF7F-741A05F6F67B}"/>
              </a:ext>
            </a:extLst>
          </p:cNvPr>
          <p:cNvPicPr>
            <a:picLocks noChangeAspect="1"/>
          </p:cNvPicPr>
          <p:nvPr/>
        </p:nvPicPr>
        <p:blipFill>
          <a:blip r:embed="rId4"/>
          <a:stretch>
            <a:fillRect/>
          </a:stretch>
        </p:blipFill>
        <p:spPr>
          <a:xfrm>
            <a:off x="6268623" y="3778623"/>
            <a:ext cx="1961905" cy="1961905"/>
          </a:xfrm>
          <a:prstGeom prst="rect">
            <a:avLst/>
          </a:prstGeom>
        </p:spPr>
      </p:pic>
    </p:spTree>
    <p:extLst>
      <p:ext uri="{BB962C8B-B14F-4D97-AF65-F5344CB8AC3E}">
        <p14:creationId xmlns:p14="http://schemas.microsoft.com/office/powerpoint/2010/main" val="210566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animEffect transition="in" filter="wipe(down)">
                                      <p:cBhvr>
                                        <p:cTn id="7" dur="500"/>
                                        <p:tgtEl>
                                          <p:spTgt spid="14">
                                            <p:txEl>
                                              <p:pRg st="3" end="3"/>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4">
                                            <p:txEl>
                                              <p:pRg st="4" end="4"/>
                                            </p:txEl>
                                          </p:spTgt>
                                        </p:tgtEl>
                                        <p:attrNameLst>
                                          <p:attrName>style.visibility</p:attrName>
                                        </p:attrNameLst>
                                      </p:cBhvr>
                                      <p:to>
                                        <p:strVal val="visible"/>
                                      </p:to>
                                    </p:set>
                                    <p:animEffect transition="in" filter="wipe(down)">
                                      <p:cBhvr>
                                        <p:cTn id="10" dur="500"/>
                                        <p:tgtEl>
                                          <p:spTgt spid="14">
                                            <p:txEl>
                                              <p:pRg st="4" end="4"/>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14">
                                            <p:txEl>
                                              <p:pRg st="5" end="5"/>
                                            </p:txEl>
                                          </p:spTgt>
                                        </p:tgtEl>
                                        <p:attrNameLst>
                                          <p:attrName>style.visibility</p:attrName>
                                        </p:attrNameLst>
                                      </p:cBhvr>
                                      <p:to>
                                        <p:strVal val="visible"/>
                                      </p:to>
                                    </p:set>
                                    <p:animEffect transition="in" filter="wipe(down)">
                                      <p:cBhvr>
                                        <p:cTn id="13" dur="500"/>
                                        <p:tgtEl>
                                          <p:spTgt spid="14">
                                            <p:txEl>
                                              <p:pRg st="5" end="5"/>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par>
                                <p:cTn id="17" presetID="22" presetClass="entr" presetSubtype="4"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par>
                                <p:cTn id="20" presetID="22" presetClass="entr" presetSubtype="4"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Lý thuyết cần thiết</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Quy trình xây dựng và quản lý cơ sở dữ liệu</a:t>
            </a:r>
          </a:p>
          <a:p>
            <a:pPr lvl="1">
              <a:buClr>
                <a:srgbClr val="514843"/>
              </a:buClr>
            </a:pPr>
            <a:r>
              <a:rPr lang="en-US"/>
              <a:t>Tạo mới và nhập các lớp dữ liệu không gian</a:t>
            </a:r>
          </a:p>
          <a:p>
            <a:pPr lvl="2">
              <a:buClr>
                <a:srgbClr val="514843"/>
              </a:buClr>
            </a:pPr>
            <a:r>
              <a:rPr lang="en-US"/>
              <a:t>Làm việc với lớp dữ liệu dạng điểm (Point_Project.shp)</a:t>
            </a:r>
          </a:p>
          <a:p>
            <a:pPr lvl="3" algn="l">
              <a:buClr>
                <a:srgbClr val="514843"/>
              </a:buClr>
            </a:pPr>
            <a:r>
              <a:rPr lang="en-US"/>
              <a:t>Trên thanh công cụ </a:t>
            </a:r>
            <a:r>
              <a:rPr lang="en-US" b="1"/>
              <a:t>Editor</a:t>
            </a:r>
            <a:r>
              <a:rPr lang="en-US"/>
              <a:t> chọn </a:t>
            </a:r>
            <a:br>
              <a:rPr lang="en-US"/>
            </a:br>
            <a:r>
              <a:rPr lang="en-US" b="1"/>
              <a:t>Editor/ Start Editing</a:t>
            </a:r>
            <a:r>
              <a:rPr lang="en-US"/>
              <a:t>. Bảng </a:t>
            </a:r>
            <a:r>
              <a:rPr lang="en-US" b="1"/>
              <a:t>Create </a:t>
            </a:r>
            <a:br>
              <a:rPr lang="en-US" b="1"/>
            </a:br>
            <a:r>
              <a:rPr lang="en-US" b="1"/>
              <a:t>New Features</a:t>
            </a:r>
            <a:r>
              <a:rPr lang="en-US"/>
              <a:t> hiện ra, nhấp chuột </a:t>
            </a:r>
            <a:br>
              <a:rPr lang="en-US"/>
            </a:br>
            <a:r>
              <a:rPr lang="en-US"/>
              <a:t>trái vào template của shapefile </a:t>
            </a:r>
            <a:br>
              <a:rPr lang="en-US"/>
            </a:br>
            <a:r>
              <a:rPr lang="en-US" b="1"/>
              <a:t>Point_Project.shp</a:t>
            </a:r>
          </a:p>
          <a:p>
            <a:pPr lvl="3" algn="l">
              <a:buClr>
                <a:srgbClr val="514843"/>
              </a:buClr>
            </a:pPr>
            <a:r>
              <a:rPr lang="en-US"/>
              <a:t>Nhập chuổi phải vào chỗ trống trên</a:t>
            </a:r>
            <a:br>
              <a:rPr lang="en-US"/>
            </a:br>
            <a:r>
              <a:rPr lang="en-US"/>
              <a:t>vùng hiển thị bản đồ và chọn </a:t>
            </a:r>
            <a:br>
              <a:rPr lang="en-US"/>
            </a:br>
            <a:r>
              <a:rPr lang="en-US"/>
              <a:t>Absolute X,Y</a:t>
            </a:r>
          </a:p>
          <a:p>
            <a:pPr lvl="3">
              <a:buClr>
                <a:srgbClr val="514843"/>
              </a:buClr>
            </a:pPr>
            <a:endParaRPr lang="en-US"/>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26</a:t>
            </a:fld>
            <a:endParaRPr lang="en-US"/>
          </a:p>
        </p:txBody>
      </p:sp>
      <p:pic>
        <p:nvPicPr>
          <p:cNvPr id="2" name="Picture 1">
            <a:extLst>
              <a:ext uri="{FF2B5EF4-FFF2-40B4-BE49-F238E27FC236}">
                <a16:creationId xmlns:a16="http://schemas.microsoft.com/office/drawing/2014/main" id="{98FB7DE2-2DF7-4D85-A1D0-5A23975322EC}"/>
              </a:ext>
            </a:extLst>
          </p:cNvPr>
          <p:cNvPicPr>
            <a:picLocks noChangeAspect="1"/>
          </p:cNvPicPr>
          <p:nvPr/>
        </p:nvPicPr>
        <p:blipFill>
          <a:blip r:embed="rId2"/>
          <a:stretch>
            <a:fillRect/>
          </a:stretch>
        </p:blipFill>
        <p:spPr>
          <a:xfrm>
            <a:off x="5868326" y="2733075"/>
            <a:ext cx="2148522" cy="2244366"/>
          </a:xfrm>
          <a:prstGeom prst="rect">
            <a:avLst/>
          </a:prstGeom>
        </p:spPr>
      </p:pic>
      <p:pic>
        <p:nvPicPr>
          <p:cNvPr id="9" name="Picture 8">
            <a:extLst>
              <a:ext uri="{FF2B5EF4-FFF2-40B4-BE49-F238E27FC236}">
                <a16:creationId xmlns:a16="http://schemas.microsoft.com/office/drawing/2014/main" id="{5998C76D-ED0A-4C91-9799-0F9C5AF8782C}"/>
              </a:ext>
            </a:extLst>
          </p:cNvPr>
          <p:cNvPicPr>
            <a:picLocks noChangeAspect="1"/>
          </p:cNvPicPr>
          <p:nvPr/>
        </p:nvPicPr>
        <p:blipFill>
          <a:blip r:embed="rId3"/>
          <a:stretch>
            <a:fillRect/>
          </a:stretch>
        </p:blipFill>
        <p:spPr>
          <a:xfrm>
            <a:off x="3087748" y="4664337"/>
            <a:ext cx="1933333" cy="1371429"/>
          </a:xfrm>
          <a:prstGeom prst="rect">
            <a:avLst/>
          </a:prstGeom>
        </p:spPr>
      </p:pic>
    </p:spTree>
    <p:extLst>
      <p:ext uri="{BB962C8B-B14F-4D97-AF65-F5344CB8AC3E}">
        <p14:creationId xmlns:p14="http://schemas.microsoft.com/office/powerpoint/2010/main" val="4213933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animEffect transition="in" filter="wipe(down)">
                                      <p:cBhvr>
                                        <p:cTn id="7" dur="500"/>
                                        <p:tgtEl>
                                          <p:spTgt spid="1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xEl>
                                              <p:pRg st="3" end="3"/>
                                            </p:txEl>
                                          </p:spTgt>
                                        </p:tgtEl>
                                        <p:attrNameLst>
                                          <p:attrName>style.visibility</p:attrName>
                                        </p:attrNameLst>
                                      </p:cBhvr>
                                      <p:to>
                                        <p:strVal val="visible"/>
                                      </p:to>
                                    </p:set>
                                    <p:animEffect transition="in" filter="wipe(down)">
                                      <p:cBhvr>
                                        <p:cTn id="12" dur="500"/>
                                        <p:tgtEl>
                                          <p:spTgt spid="14">
                                            <p:txEl>
                                              <p:pRg st="3" end="3"/>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animEffect transition="in" filter="wipe(down)">
                                      <p:cBhvr>
                                        <p:cTn id="15" dur="500"/>
                                        <p:tgtEl>
                                          <p:spTgt spid="14">
                                            <p:txEl>
                                              <p:pRg st="4" end="4"/>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down)">
                                      <p:cBhvr>
                                        <p:cTn id="18" dur="500"/>
                                        <p:tgtEl>
                                          <p:spTgt spid="2"/>
                                        </p:tgtEl>
                                      </p:cBhvr>
                                    </p:animEffect>
                                  </p:childTnLst>
                                </p:cTn>
                              </p:par>
                              <p:par>
                                <p:cTn id="19" presetID="22" presetClass="entr" presetSubtype="4"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Lý thuyết cần thiết</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Quy trình xây dựng và quản lý cơ sở dữ liệu</a:t>
            </a:r>
          </a:p>
          <a:p>
            <a:pPr lvl="1">
              <a:buClr>
                <a:srgbClr val="514843"/>
              </a:buClr>
            </a:pPr>
            <a:r>
              <a:rPr lang="en-US"/>
              <a:t>Tạo mới và nhập các lớp dữ liệu không gian</a:t>
            </a:r>
          </a:p>
          <a:p>
            <a:pPr lvl="2">
              <a:buClr>
                <a:srgbClr val="514843"/>
              </a:buClr>
            </a:pPr>
            <a:r>
              <a:rPr lang="en-US"/>
              <a:t>Làm việc với lớp dữ liệu dạng điểm (Point_Project.shp)</a:t>
            </a:r>
          </a:p>
          <a:p>
            <a:pPr lvl="3" algn="l">
              <a:buClr>
                <a:srgbClr val="514843"/>
              </a:buClr>
            </a:pPr>
            <a:r>
              <a:rPr lang="en-US"/>
              <a:t>Nhập tọa độ của điểm A vào cửa sổ tọa độ, chọn đơn vị là Meters như trong hình vẽ rồi bấm Enter.</a:t>
            </a:r>
          </a:p>
          <a:p>
            <a:pPr lvl="3" algn="l">
              <a:buClr>
                <a:srgbClr val="514843"/>
              </a:buClr>
            </a:pPr>
            <a:endParaRPr lang="en-US"/>
          </a:p>
          <a:p>
            <a:pPr lvl="3" algn="l">
              <a:buClr>
                <a:srgbClr val="514843"/>
              </a:buClr>
            </a:pPr>
            <a:endParaRPr lang="en-US"/>
          </a:p>
          <a:p>
            <a:pPr lvl="3" algn="l">
              <a:buClr>
                <a:srgbClr val="514843"/>
              </a:buClr>
            </a:pPr>
            <a:endParaRPr lang="en-US"/>
          </a:p>
          <a:p>
            <a:pPr lvl="3" algn="l">
              <a:buClr>
                <a:srgbClr val="514843"/>
              </a:buClr>
            </a:pPr>
            <a:endParaRPr lang="en-US"/>
          </a:p>
          <a:p>
            <a:pPr lvl="3">
              <a:buClr>
                <a:srgbClr val="514843"/>
              </a:buClr>
            </a:pPr>
            <a:r>
              <a:rPr lang="en-US"/>
              <a:t>Nhấp chuột phải vào chỗ trống bất kỳ, trong thực đơn hiện ra chọn </a:t>
            </a:r>
            <a:r>
              <a:rPr lang="en-US" b="1"/>
              <a:t>Absolute X,Y</a:t>
            </a:r>
            <a:r>
              <a:rPr lang="en-US"/>
              <a:t>. Nhập tọa độ của điểm B vào cửa sổ tọa độ như trong hình vẽ rồi bấm Enter.</a:t>
            </a:r>
          </a:p>
          <a:p>
            <a:pPr lvl="3">
              <a:buClr>
                <a:srgbClr val="514843"/>
              </a:buClr>
            </a:pPr>
            <a:endParaRPr lang="en-US"/>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27</a:t>
            </a:fld>
            <a:endParaRPr lang="en-US"/>
          </a:p>
        </p:txBody>
      </p:sp>
      <p:pic>
        <p:nvPicPr>
          <p:cNvPr id="5" name="Picture 4">
            <a:extLst>
              <a:ext uri="{FF2B5EF4-FFF2-40B4-BE49-F238E27FC236}">
                <a16:creationId xmlns:a16="http://schemas.microsoft.com/office/drawing/2014/main" id="{E544AB22-AD9F-4C36-95A5-7C01DF4A6833}"/>
              </a:ext>
            </a:extLst>
          </p:cNvPr>
          <p:cNvPicPr>
            <a:picLocks noChangeAspect="1"/>
          </p:cNvPicPr>
          <p:nvPr/>
        </p:nvPicPr>
        <p:blipFill>
          <a:blip r:embed="rId2"/>
          <a:stretch>
            <a:fillRect/>
          </a:stretch>
        </p:blipFill>
        <p:spPr>
          <a:xfrm>
            <a:off x="3014567" y="3317809"/>
            <a:ext cx="4219048" cy="895238"/>
          </a:xfrm>
          <a:prstGeom prst="rect">
            <a:avLst/>
          </a:prstGeom>
        </p:spPr>
      </p:pic>
      <p:pic>
        <p:nvPicPr>
          <p:cNvPr id="7" name="Picture 6">
            <a:extLst>
              <a:ext uri="{FF2B5EF4-FFF2-40B4-BE49-F238E27FC236}">
                <a16:creationId xmlns:a16="http://schemas.microsoft.com/office/drawing/2014/main" id="{785BC1E0-AA50-4FAE-BCD4-6F4B47E3568B}"/>
              </a:ext>
            </a:extLst>
          </p:cNvPr>
          <p:cNvPicPr>
            <a:picLocks noChangeAspect="1"/>
          </p:cNvPicPr>
          <p:nvPr/>
        </p:nvPicPr>
        <p:blipFill>
          <a:blip r:embed="rId3"/>
          <a:stretch>
            <a:fillRect/>
          </a:stretch>
        </p:blipFill>
        <p:spPr>
          <a:xfrm>
            <a:off x="3380956" y="5177253"/>
            <a:ext cx="2380952" cy="885714"/>
          </a:xfrm>
          <a:prstGeom prst="rect">
            <a:avLst/>
          </a:prstGeom>
        </p:spPr>
      </p:pic>
    </p:spTree>
    <p:extLst>
      <p:ext uri="{BB962C8B-B14F-4D97-AF65-F5344CB8AC3E}">
        <p14:creationId xmlns:p14="http://schemas.microsoft.com/office/powerpoint/2010/main" val="3311731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animEffect transition="in" filter="wipe(down)">
                                      <p:cBhvr>
                                        <p:cTn id="7" dur="500"/>
                                        <p:tgtEl>
                                          <p:spTgt spid="14">
                                            <p:txEl>
                                              <p:pRg st="3" end="3"/>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4">
                                            <p:txEl>
                                              <p:pRg st="8" end="8"/>
                                            </p:txEl>
                                          </p:spTgt>
                                        </p:tgtEl>
                                        <p:attrNameLst>
                                          <p:attrName>style.visibility</p:attrName>
                                        </p:attrNameLst>
                                      </p:cBhvr>
                                      <p:to>
                                        <p:strVal val="visible"/>
                                      </p:to>
                                    </p:set>
                                    <p:animEffect transition="in" filter="wipe(down)">
                                      <p:cBhvr>
                                        <p:cTn id="15" dur="500"/>
                                        <p:tgtEl>
                                          <p:spTgt spid="14">
                                            <p:txEl>
                                              <p:pRg st="8" end="8"/>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Lý thuyết cần thiết</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Quy trình xây dựng và quản lý cơ sở dữ liệu</a:t>
            </a:r>
          </a:p>
          <a:p>
            <a:pPr lvl="1">
              <a:buClr>
                <a:srgbClr val="514843"/>
              </a:buClr>
            </a:pPr>
            <a:r>
              <a:rPr lang="en-US"/>
              <a:t>Tạo mới và nhập các lớp dữ liệu không gian</a:t>
            </a:r>
          </a:p>
          <a:p>
            <a:pPr lvl="2">
              <a:buClr>
                <a:srgbClr val="514843"/>
              </a:buClr>
            </a:pPr>
            <a:r>
              <a:rPr lang="en-US"/>
              <a:t>Làm việc với lớp dữ liệu dạng điểm (Point_Project.shp)</a:t>
            </a:r>
          </a:p>
          <a:p>
            <a:pPr lvl="3" algn="l">
              <a:buClr>
                <a:srgbClr val="514843"/>
              </a:buClr>
            </a:pPr>
            <a:r>
              <a:rPr lang="en-US"/>
              <a:t>Tương tự như điểm A, B nhập I, K lần lượt tương ứng với tạo độ</a:t>
            </a:r>
          </a:p>
          <a:p>
            <a:pPr lvl="3" algn="l">
              <a:buClr>
                <a:srgbClr val="514843"/>
              </a:buClr>
            </a:pPr>
            <a:endParaRPr lang="en-US"/>
          </a:p>
          <a:p>
            <a:pPr lvl="3" algn="l">
              <a:buClr>
                <a:srgbClr val="514843"/>
              </a:buClr>
            </a:pPr>
            <a:endParaRPr lang="en-US"/>
          </a:p>
          <a:p>
            <a:pPr lvl="3" algn="l">
              <a:buClr>
                <a:srgbClr val="514843"/>
              </a:buClr>
            </a:pPr>
            <a:endParaRPr lang="en-US"/>
          </a:p>
          <a:p>
            <a:pPr lvl="3" algn="l">
              <a:buClr>
                <a:srgbClr val="514843"/>
              </a:buClr>
            </a:pPr>
            <a:r>
              <a:rPr lang="en-US"/>
              <a:t>Kết quả:</a:t>
            </a:r>
          </a:p>
          <a:p>
            <a:pPr lvl="3">
              <a:buClr>
                <a:srgbClr val="514843"/>
              </a:buClr>
            </a:pPr>
            <a:endParaRPr lang="en-US"/>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28</a:t>
            </a:fld>
            <a:endParaRPr lang="en-US"/>
          </a:p>
        </p:txBody>
      </p:sp>
      <p:pic>
        <p:nvPicPr>
          <p:cNvPr id="2" name="Picture 1">
            <a:extLst>
              <a:ext uri="{FF2B5EF4-FFF2-40B4-BE49-F238E27FC236}">
                <a16:creationId xmlns:a16="http://schemas.microsoft.com/office/drawing/2014/main" id="{1951D3F3-CA48-4024-9CA3-C0FB469E1A16}"/>
              </a:ext>
            </a:extLst>
          </p:cNvPr>
          <p:cNvPicPr>
            <a:picLocks noChangeAspect="1"/>
          </p:cNvPicPr>
          <p:nvPr/>
        </p:nvPicPr>
        <p:blipFill>
          <a:blip r:embed="rId2"/>
          <a:stretch>
            <a:fillRect/>
          </a:stretch>
        </p:blipFill>
        <p:spPr>
          <a:xfrm>
            <a:off x="2190480" y="2986143"/>
            <a:ext cx="2380952" cy="885714"/>
          </a:xfrm>
          <a:prstGeom prst="rect">
            <a:avLst/>
          </a:prstGeom>
        </p:spPr>
      </p:pic>
      <p:pic>
        <p:nvPicPr>
          <p:cNvPr id="8" name="Picture 7">
            <a:extLst>
              <a:ext uri="{FF2B5EF4-FFF2-40B4-BE49-F238E27FC236}">
                <a16:creationId xmlns:a16="http://schemas.microsoft.com/office/drawing/2014/main" id="{27912C11-9CA6-43B7-B3AA-122D8841CD13}"/>
              </a:ext>
            </a:extLst>
          </p:cNvPr>
          <p:cNvPicPr>
            <a:picLocks noChangeAspect="1"/>
          </p:cNvPicPr>
          <p:nvPr/>
        </p:nvPicPr>
        <p:blipFill>
          <a:blip r:embed="rId3"/>
          <a:stretch>
            <a:fillRect/>
          </a:stretch>
        </p:blipFill>
        <p:spPr>
          <a:xfrm>
            <a:off x="4742761" y="2986143"/>
            <a:ext cx="2380952" cy="885714"/>
          </a:xfrm>
          <a:prstGeom prst="rect">
            <a:avLst/>
          </a:prstGeom>
        </p:spPr>
      </p:pic>
      <p:pic>
        <p:nvPicPr>
          <p:cNvPr id="10" name="Picture 9">
            <a:extLst>
              <a:ext uri="{FF2B5EF4-FFF2-40B4-BE49-F238E27FC236}">
                <a16:creationId xmlns:a16="http://schemas.microsoft.com/office/drawing/2014/main" id="{22B07002-B63A-430E-BF83-02554E140523}"/>
              </a:ext>
            </a:extLst>
          </p:cNvPr>
          <p:cNvPicPr>
            <a:picLocks noChangeAspect="1"/>
          </p:cNvPicPr>
          <p:nvPr/>
        </p:nvPicPr>
        <p:blipFill>
          <a:blip r:embed="rId4"/>
          <a:stretch>
            <a:fillRect/>
          </a:stretch>
        </p:blipFill>
        <p:spPr>
          <a:xfrm>
            <a:off x="3332373" y="3904599"/>
            <a:ext cx="4526291" cy="2451741"/>
          </a:xfrm>
          <a:prstGeom prst="rect">
            <a:avLst/>
          </a:prstGeom>
        </p:spPr>
      </p:pic>
    </p:spTree>
    <p:extLst>
      <p:ext uri="{BB962C8B-B14F-4D97-AF65-F5344CB8AC3E}">
        <p14:creationId xmlns:p14="http://schemas.microsoft.com/office/powerpoint/2010/main" val="1583972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animEffect transition="in" filter="wipe(down)">
                                      <p:cBhvr>
                                        <p:cTn id="7" dur="500"/>
                                        <p:tgtEl>
                                          <p:spTgt spid="1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par>
                                <p:cTn id="13" presetID="2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4">
                                            <p:txEl>
                                              <p:pRg st="7" end="7"/>
                                            </p:txEl>
                                          </p:spTgt>
                                        </p:tgtEl>
                                        <p:attrNameLst>
                                          <p:attrName>style.visibility</p:attrName>
                                        </p:attrNameLst>
                                      </p:cBhvr>
                                      <p:to>
                                        <p:strVal val="visible"/>
                                      </p:to>
                                    </p:set>
                                    <p:animEffect transition="in" filter="wipe(down)">
                                      <p:cBhvr>
                                        <p:cTn id="20" dur="500"/>
                                        <p:tgtEl>
                                          <p:spTgt spid="14">
                                            <p:txEl>
                                              <p:pRg st="7" end="7"/>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Lý thuyết cần thiết</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Quy trình xây dựng và quản lý cơ sở dữ liệu</a:t>
            </a:r>
          </a:p>
          <a:p>
            <a:pPr lvl="1">
              <a:buClr>
                <a:srgbClr val="514843"/>
              </a:buClr>
            </a:pPr>
            <a:r>
              <a:rPr lang="en-US"/>
              <a:t>Tạo mới và nhập các lớp dữ liệu không gian</a:t>
            </a:r>
          </a:p>
          <a:p>
            <a:pPr lvl="2">
              <a:buClr>
                <a:srgbClr val="514843"/>
              </a:buClr>
            </a:pPr>
            <a:r>
              <a:rPr lang="en-US"/>
              <a:t>Làm việc với lớp dữ liệu dạng đường (Polyline_Project.shp)</a:t>
            </a:r>
          </a:p>
          <a:p>
            <a:pPr lvl="3">
              <a:buClr>
                <a:srgbClr val="514843"/>
              </a:buClr>
            </a:pPr>
            <a:r>
              <a:rPr lang="en-US"/>
              <a:t>Nhấp chuột vào template của shapefile </a:t>
            </a:r>
            <a:r>
              <a:rPr lang="en-US" b="1"/>
              <a:t>Polyline_Project.shp</a:t>
            </a:r>
            <a:r>
              <a:rPr lang="en-US"/>
              <a:t> trên bảng </a:t>
            </a:r>
            <a:r>
              <a:rPr lang="en-US" b="1"/>
              <a:t>Create Features</a:t>
            </a:r>
          </a:p>
          <a:p>
            <a:pPr marL="1371531" lvl="3" indent="0">
              <a:buClr>
                <a:srgbClr val="514843"/>
              </a:buClr>
              <a:buNone/>
            </a:pPr>
            <a:r>
              <a:rPr lang="en-US" b="1"/>
              <a:t>Dựng đường ABIK</a:t>
            </a:r>
          </a:p>
          <a:p>
            <a:pPr lvl="3">
              <a:buClr>
                <a:srgbClr val="514843"/>
              </a:buClr>
            </a:pPr>
            <a:r>
              <a:rPr lang="en-US"/>
              <a:t>Nhấp trái chuột vào tọa độ điểm A lúc này chức năng Snap sẽ bắt vào điểm A đưa chuột sang điểm B nhấp chuột trái. ArcMap sẽ vẽ đoạn AB dưới dạng phác họa. Nhấp chuột phải lựa chọn </a:t>
            </a:r>
            <a:r>
              <a:rPr lang="en-US" b="1"/>
              <a:t>Finish Sketech </a:t>
            </a:r>
            <a:r>
              <a:rPr lang="en-US"/>
              <a:t>hoặc sử dụng phím tắt </a:t>
            </a:r>
            <a:r>
              <a:rPr lang="en-US" b="1"/>
              <a:t>F2</a:t>
            </a:r>
            <a:r>
              <a:rPr lang="en-US"/>
              <a:t>.</a:t>
            </a:r>
          </a:p>
          <a:p>
            <a:pPr lvl="3">
              <a:buClr>
                <a:srgbClr val="514843"/>
              </a:buClr>
            </a:pPr>
            <a:r>
              <a:rPr lang="en-US"/>
              <a:t>Tiếp theo dựng đường BI, vuông góc với AB và có chiều dài 80m</a:t>
            </a:r>
          </a:p>
          <a:p>
            <a:pPr lvl="3">
              <a:buClr>
                <a:srgbClr val="514843"/>
              </a:buClr>
            </a:pPr>
            <a:r>
              <a:rPr lang="en-US"/>
              <a:t>Chọn đường AB, nhấp chuột vào shapefile Polyline_Project trên mục Create Features, nhấp trái chuột vẽ điểm đầu vào B đưa con trỏ của chuột vào đường AB, nhấp chuổi phải chọn Perpendicular khi đó sẽ dựng được hứng của BI luôn vuông góc với AB.</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29</a:t>
            </a:fld>
            <a:endParaRPr lang="en-US"/>
          </a:p>
        </p:txBody>
      </p:sp>
    </p:spTree>
    <p:extLst>
      <p:ext uri="{BB962C8B-B14F-4D97-AF65-F5344CB8AC3E}">
        <p14:creationId xmlns:p14="http://schemas.microsoft.com/office/powerpoint/2010/main" val="146306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animEffect transition="in" filter="wipe(down)">
                                      <p:cBhvr>
                                        <p:cTn id="7" dur="500"/>
                                        <p:tgtEl>
                                          <p:spTgt spid="1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xEl>
                                              <p:pRg st="3" end="3"/>
                                            </p:txEl>
                                          </p:spTgt>
                                        </p:tgtEl>
                                        <p:attrNameLst>
                                          <p:attrName>style.visibility</p:attrName>
                                        </p:attrNameLst>
                                      </p:cBhvr>
                                      <p:to>
                                        <p:strVal val="visible"/>
                                      </p:to>
                                    </p:set>
                                    <p:animEffect transition="in" filter="wipe(down)">
                                      <p:cBhvr>
                                        <p:cTn id="12" dur="500"/>
                                        <p:tgtEl>
                                          <p:spTgt spid="14">
                                            <p:txEl>
                                              <p:pRg st="3" end="3"/>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animEffect transition="in" filter="wipe(down)">
                                      <p:cBhvr>
                                        <p:cTn id="15" dur="500"/>
                                        <p:tgtEl>
                                          <p:spTgt spid="14">
                                            <p:txEl>
                                              <p:pRg st="4" end="4"/>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14">
                                            <p:txEl>
                                              <p:pRg st="5" end="5"/>
                                            </p:txEl>
                                          </p:spTgt>
                                        </p:tgtEl>
                                        <p:attrNameLst>
                                          <p:attrName>style.visibility</p:attrName>
                                        </p:attrNameLst>
                                      </p:cBhvr>
                                      <p:to>
                                        <p:strVal val="visible"/>
                                      </p:to>
                                    </p:set>
                                    <p:animEffect transition="in" filter="wipe(down)">
                                      <p:cBhvr>
                                        <p:cTn id="18" dur="500"/>
                                        <p:tgtEl>
                                          <p:spTgt spid="14">
                                            <p:txEl>
                                              <p:pRg st="5" end="5"/>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14">
                                            <p:txEl>
                                              <p:pRg st="6" end="6"/>
                                            </p:txEl>
                                          </p:spTgt>
                                        </p:tgtEl>
                                        <p:attrNameLst>
                                          <p:attrName>style.visibility</p:attrName>
                                        </p:attrNameLst>
                                      </p:cBhvr>
                                      <p:to>
                                        <p:strVal val="visible"/>
                                      </p:to>
                                    </p:set>
                                    <p:animEffect transition="in" filter="wipe(down)">
                                      <p:cBhvr>
                                        <p:cTn id="21" dur="500"/>
                                        <p:tgtEl>
                                          <p:spTgt spid="14">
                                            <p:txEl>
                                              <p:pRg st="6" end="6"/>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14">
                                            <p:txEl>
                                              <p:pRg st="7" end="7"/>
                                            </p:txEl>
                                          </p:spTgt>
                                        </p:tgtEl>
                                        <p:attrNameLst>
                                          <p:attrName>style.visibility</p:attrName>
                                        </p:attrNameLst>
                                      </p:cBhvr>
                                      <p:to>
                                        <p:strVal val="visible"/>
                                      </p:to>
                                    </p:set>
                                    <p:animEffect transition="in" filter="wipe(down)">
                                      <p:cBhvr>
                                        <p:cTn id="24" dur="500"/>
                                        <p:tgtEl>
                                          <p:spTgt spid="1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err="1"/>
              <a:t>Nội</a:t>
            </a:r>
            <a:r>
              <a:rPr lang="en-US" sz="3050"/>
              <a:t> dung thực hành</a:t>
            </a:r>
          </a:p>
        </p:txBody>
      </p:sp>
      <p:sp>
        <p:nvSpPr>
          <p:cNvPr id="14" name="Content Placeholder 13"/>
          <p:cNvSpPr>
            <a:spLocks noGrp="1"/>
          </p:cNvSpPr>
          <p:nvPr>
            <p:ph idx="1"/>
          </p:nvPr>
        </p:nvSpPr>
        <p:spPr>
          <a:xfrm>
            <a:off x="828675" y="1600199"/>
            <a:ext cx="7486650" cy="4756141"/>
          </a:xfrm>
        </p:spPr>
        <p:txBody>
          <a:bodyPr/>
          <a:lstStyle/>
          <a:p>
            <a:pPr>
              <a:buClr>
                <a:srgbClr val="514843"/>
              </a:buClr>
            </a:pPr>
            <a:r>
              <a:rPr lang="en-US"/>
              <a:t>Quy trình xây dựng và quản lý cơ sở dữ liệu</a:t>
            </a:r>
          </a:p>
          <a:p>
            <a:pPr lvl="1">
              <a:buClr>
                <a:srgbClr val="514843"/>
              </a:buClr>
            </a:pPr>
            <a:r>
              <a:rPr lang="en-US"/>
              <a:t>Các định dạng dữ liệu trong ArcGIS</a:t>
            </a:r>
          </a:p>
          <a:p>
            <a:pPr lvl="1">
              <a:buClr>
                <a:srgbClr val="514843"/>
              </a:buClr>
            </a:pPr>
            <a:r>
              <a:rPr lang="en-US"/>
              <a:t>Sử dụng ArcCatalog trong ArcMap 10.x</a:t>
            </a:r>
          </a:p>
          <a:p>
            <a:pPr lvl="1">
              <a:buClr>
                <a:srgbClr val="514843"/>
              </a:buClr>
            </a:pPr>
            <a:r>
              <a:rPr lang="en-US"/>
              <a:t>Các loại nguồn dữ liệu đầu vào ArcGIS</a:t>
            </a:r>
          </a:p>
          <a:p>
            <a:pPr lvl="1">
              <a:buClr>
                <a:srgbClr val="514843"/>
              </a:buClr>
            </a:pPr>
            <a:r>
              <a:rPr lang="en-US"/>
              <a:t>Tạo mới và nhập các lớp dữ liệu không gian</a:t>
            </a:r>
          </a:p>
          <a:p>
            <a:pPr lvl="1">
              <a:buClr>
                <a:srgbClr val="514843"/>
              </a:buClr>
            </a:pPr>
            <a:r>
              <a:rPr lang="en-US"/>
              <a:t>Xây dựng, nhập dữ liệu cho đối tượng dạng điểm, đường, vùng, chú giải</a:t>
            </a:r>
          </a:p>
          <a:p>
            <a:pPr>
              <a:buClr>
                <a:srgbClr val="514843"/>
              </a:buClr>
            </a:pPr>
            <a:r>
              <a:rPr lang="en-US"/>
              <a:t>Thực hành xây dựng cơ sở dữ liệu GIS Phủ Lý</a:t>
            </a:r>
          </a:p>
          <a:p>
            <a:pPr lvl="1">
              <a:buClr>
                <a:srgbClr val="514843"/>
              </a:buClr>
            </a:pPr>
            <a:r>
              <a:rPr lang="en-US"/>
              <a:t>Làm quen với các hệ tọa độ trong ArcGIS</a:t>
            </a:r>
          </a:p>
          <a:p>
            <a:pPr lvl="1">
              <a:buClr>
                <a:srgbClr val="514843"/>
              </a:buClr>
            </a:pPr>
            <a:r>
              <a:rPr lang="en-US"/>
              <a:t>Nhập dữ liệu từ GPS</a:t>
            </a:r>
          </a:p>
          <a:p>
            <a:pPr lvl="1">
              <a:buClr>
                <a:srgbClr val="514843"/>
              </a:buClr>
            </a:pPr>
            <a:r>
              <a:rPr lang="en-US"/>
              <a:t>Cập nhật dữ liệu từ ảnh vệ tinh</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3</a:t>
            </a:fld>
            <a:endParaRPr lang="en-US"/>
          </a:p>
        </p:txBody>
      </p:sp>
    </p:spTree>
    <p:extLst>
      <p:ext uri="{BB962C8B-B14F-4D97-AF65-F5344CB8AC3E}">
        <p14:creationId xmlns:p14="http://schemas.microsoft.com/office/powerpoint/2010/main" val="165425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down)">
                                      <p:cBhvr>
                                        <p:cTn id="7" dur="500"/>
                                        <p:tgtEl>
                                          <p:spTgt spid="14">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4">
                                            <p:txEl>
                                              <p:pRg st="1" end="1"/>
                                            </p:txEl>
                                          </p:spTgt>
                                        </p:tgtEl>
                                        <p:attrNameLst>
                                          <p:attrName>style.visibility</p:attrName>
                                        </p:attrNameLst>
                                      </p:cBhvr>
                                      <p:to>
                                        <p:strVal val="visible"/>
                                      </p:to>
                                    </p:set>
                                    <p:animEffect transition="in" filter="wipe(down)">
                                      <p:cBhvr>
                                        <p:cTn id="10" dur="500"/>
                                        <p:tgtEl>
                                          <p:spTgt spid="14">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animEffect transition="in" filter="wipe(down)">
                                      <p:cBhvr>
                                        <p:cTn id="13" dur="500"/>
                                        <p:tgtEl>
                                          <p:spTgt spid="14">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14">
                                            <p:txEl>
                                              <p:pRg st="3" end="3"/>
                                            </p:txEl>
                                          </p:spTgt>
                                        </p:tgtEl>
                                        <p:attrNameLst>
                                          <p:attrName>style.visibility</p:attrName>
                                        </p:attrNameLst>
                                      </p:cBhvr>
                                      <p:to>
                                        <p:strVal val="visible"/>
                                      </p:to>
                                    </p:set>
                                    <p:animEffect transition="in" filter="wipe(down)">
                                      <p:cBhvr>
                                        <p:cTn id="16" dur="500"/>
                                        <p:tgtEl>
                                          <p:spTgt spid="14">
                                            <p:txEl>
                                              <p:pRg st="3" end="3"/>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animEffect transition="in" filter="wipe(down)">
                                      <p:cBhvr>
                                        <p:cTn id="19" dur="500"/>
                                        <p:tgtEl>
                                          <p:spTgt spid="14">
                                            <p:txEl>
                                              <p:pRg st="4" end="4"/>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14">
                                            <p:txEl>
                                              <p:pRg st="5" end="5"/>
                                            </p:txEl>
                                          </p:spTgt>
                                        </p:tgtEl>
                                        <p:attrNameLst>
                                          <p:attrName>style.visibility</p:attrName>
                                        </p:attrNameLst>
                                      </p:cBhvr>
                                      <p:to>
                                        <p:strVal val="visible"/>
                                      </p:to>
                                    </p:set>
                                    <p:animEffect transition="in" filter="wipe(down)">
                                      <p:cBhvr>
                                        <p:cTn id="22" dur="500"/>
                                        <p:tgtEl>
                                          <p:spTgt spid="1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4">
                                            <p:txEl>
                                              <p:pRg st="6" end="6"/>
                                            </p:txEl>
                                          </p:spTgt>
                                        </p:tgtEl>
                                        <p:attrNameLst>
                                          <p:attrName>style.visibility</p:attrName>
                                        </p:attrNameLst>
                                      </p:cBhvr>
                                      <p:to>
                                        <p:strVal val="visible"/>
                                      </p:to>
                                    </p:set>
                                    <p:animEffect transition="in" filter="wipe(down)">
                                      <p:cBhvr>
                                        <p:cTn id="27" dur="500"/>
                                        <p:tgtEl>
                                          <p:spTgt spid="14">
                                            <p:txEl>
                                              <p:pRg st="6" end="6"/>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14">
                                            <p:txEl>
                                              <p:pRg st="7" end="7"/>
                                            </p:txEl>
                                          </p:spTgt>
                                        </p:tgtEl>
                                        <p:attrNameLst>
                                          <p:attrName>style.visibility</p:attrName>
                                        </p:attrNameLst>
                                      </p:cBhvr>
                                      <p:to>
                                        <p:strVal val="visible"/>
                                      </p:to>
                                    </p:set>
                                    <p:animEffect transition="in" filter="wipe(down)">
                                      <p:cBhvr>
                                        <p:cTn id="30" dur="500"/>
                                        <p:tgtEl>
                                          <p:spTgt spid="14">
                                            <p:txEl>
                                              <p:pRg st="7" end="7"/>
                                            </p:txEl>
                                          </p:spTgt>
                                        </p:tgtEl>
                                      </p:cBhvr>
                                    </p:animEffect>
                                  </p:childTnLst>
                                </p:cTn>
                              </p:par>
                              <p:par>
                                <p:cTn id="31" presetID="22" presetClass="entr" presetSubtype="4" fill="hold" nodeType="withEffect">
                                  <p:stCondLst>
                                    <p:cond delay="0"/>
                                  </p:stCondLst>
                                  <p:childTnLst>
                                    <p:set>
                                      <p:cBhvr>
                                        <p:cTn id="32" dur="1" fill="hold">
                                          <p:stCondLst>
                                            <p:cond delay="0"/>
                                          </p:stCondLst>
                                        </p:cTn>
                                        <p:tgtEl>
                                          <p:spTgt spid="14">
                                            <p:txEl>
                                              <p:pRg st="8" end="8"/>
                                            </p:txEl>
                                          </p:spTgt>
                                        </p:tgtEl>
                                        <p:attrNameLst>
                                          <p:attrName>style.visibility</p:attrName>
                                        </p:attrNameLst>
                                      </p:cBhvr>
                                      <p:to>
                                        <p:strVal val="visible"/>
                                      </p:to>
                                    </p:set>
                                    <p:animEffect transition="in" filter="wipe(down)">
                                      <p:cBhvr>
                                        <p:cTn id="33" dur="500"/>
                                        <p:tgtEl>
                                          <p:spTgt spid="14">
                                            <p:txEl>
                                              <p:pRg st="8" end="8"/>
                                            </p:txEl>
                                          </p:spTgt>
                                        </p:tgtEl>
                                      </p:cBhvr>
                                    </p:animEffect>
                                  </p:childTnLst>
                                </p:cTn>
                              </p:par>
                              <p:par>
                                <p:cTn id="34" presetID="22" presetClass="entr" presetSubtype="4" fill="hold" nodeType="withEffect">
                                  <p:stCondLst>
                                    <p:cond delay="0"/>
                                  </p:stCondLst>
                                  <p:childTnLst>
                                    <p:set>
                                      <p:cBhvr>
                                        <p:cTn id="35" dur="1" fill="hold">
                                          <p:stCondLst>
                                            <p:cond delay="0"/>
                                          </p:stCondLst>
                                        </p:cTn>
                                        <p:tgtEl>
                                          <p:spTgt spid="14">
                                            <p:txEl>
                                              <p:pRg st="9" end="9"/>
                                            </p:txEl>
                                          </p:spTgt>
                                        </p:tgtEl>
                                        <p:attrNameLst>
                                          <p:attrName>style.visibility</p:attrName>
                                        </p:attrNameLst>
                                      </p:cBhvr>
                                      <p:to>
                                        <p:strVal val="visible"/>
                                      </p:to>
                                    </p:set>
                                    <p:animEffect transition="in" filter="wipe(down)">
                                      <p:cBhvr>
                                        <p:cTn id="36" dur="500"/>
                                        <p:tgtEl>
                                          <p:spTgt spid="1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Lý thuyết cần thiết</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Quy trình xây dựng và quản lý cơ sở dữ liệu</a:t>
            </a:r>
          </a:p>
          <a:p>
            <a:pPr lvl="1">
              <a:buClr>
                <a:srgbClr val="514843"/>
              </a:buClr>
            </a:pPr>
            <a:r>
              <a:rPr lang="en-US"/>
              <a:t>Tạo mới và nhập các lớp dữ liệu không gian</a:t>
            </a:r>
          </a:p>
          <a:p>
            <a:pPr lvl="2">
              <a:buClr>
                <a:srgbClr val="514843"/>
              </a:buClr>
            </a:pPr>
            <a:r>
              <a:rPr lang="en-US"/>
              <a:t>Làm việc với lớp dữ liệu dạng đường (Polyline_Project.shp)</a:t>
            </a:r>
          </a:p>
          <a:p>
            <a:pPr marL="1371531" lvl="3" indent="0">
              <a:buClr>
                <a:srgbClr val="514843"/>
              </a:buClr>
              <a:buNone/>
            </a:pPr>
            <a:r>
              <a:rPr lang="en-US" b="1"/>
              <a:t>Dựng đường ABIK</a:t>
            </a:r>
          </a:p>
          <a:p>
            <a:pPr lvl="3" algn="l">
              <a:buClr>
                <a:srgbClr val="514843"/>
              </a:buClr>
            </a:pPr>
            <a:r>
              <a:rPr lang="en-US"/>
              <a:t>Nhấp chuột phải vào chỗ trống bất kỳ để dựng</a:t>
            </a:r>
            <a:br>
              <a:rPr lang="en-US"/>
            </a:br>
            <a:r>
              <a:rPr lang="en-US"/>
              <a:t>điểm I rồi chọn Length. Trong cửa sổ nhỏ hiện</a:t>
            </a:r>
            <a:br>
              <a:rPr lang="en-US"/>
            </a:br>
            <a:r>
              <a:rPr lang="en-US"/>
              <a:t>ra gõ 80 là chiều dài đường BI rồi bấm Enter.</a:t>
            </a:r>
          </a:p>
          <a:p>
            <a:pPr lvl="3" algn="l">
              <a:buClr>
                <a:srgbClr val="514843"/>
              </a:buClr>
            </a:pPr>
            <a:r>
              <a:rPr lang="en-US"/>
              <a:t>Nhấp chuột phải vào chỗ trống bất kỳ rồi </a:t>
            </a:r>
            <a:br>
              <a:rPr lang="en-US"/>
            </a:br>
            <a:r>
              <a:rPr lang="en-US"/>
              <a:t>chọn </a:t>
            </a:r>
            <a:r>
              <a:rPr lang="en-US" b="1"/>
              <a:t>Delta X,Y</a:t>
            </a:r>
            <a:r>
              <a:rPr lang="en-US"/>
              <a:t> rồi gõ -100, -50. Bấm Enter.</a:t>
            </a:r>
          </a:p>
          <a:p>
            <a:pPr lvl="3" algn="l">
              <a:buClr>
                <a:srgbClr val="514843"/>
              </a:buClr>
            </a:pPr>
            <a:r>
              <a:rPr lang="en-US"/>
              <a:t>Đưa chuột về chỗ gần điểm A, con trỏ sẽ tự động bắt vào điểm A. Nhấp chuột trái để dựng đoạn KA.</a:t>
            </a:r>
          </a:p>
          <a:p>
            <a:pPr lvl="3" algn="l">
              <a:buClr>
                <a:srgbClr val="514843"/>
              </a:buClr>
            </a:pPr>
            <a:r>
              <a:rPr lang="en-US"/>
              <a:t>Nhấp chuột phải rồi chọn </a:t>
            </a:r>
            <a:r>
              <a:rPr lang="en-US" b="1"/>
              <a:t>Finish</a:t>
            </a:r>
            <a:br>
              <a:rPr lang="en-US" b="1"/>
            </a:br>
            <a:r>
              <a:rPr lang="en-US" b="1"/>
              <a:t>Sketch </a:t>
            </a:r>
            <a:r>
              <a:rPr lang="en-US"/>
              <a:t>(hay bấm phím F2). Như</a:t>
            </a:r>
            <a:br>
              <a:rPr lang="en-US"/>
            </a:br>
            <a:r>
              <a:rPr lang="en-US"/>
              <a:t>Vậy, đường ABIK đã được dựng.</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30</a:t>
            </a:fld>
            <a:endParaRPr lang="en-US"/>
          </a:p>
        </p:txBody>
      </p:sp>
      <p:pic>
        <p:nvPicPr>
          <p:cNvPr id="2" name="Picture 1">
            <a:extLst>
              <a:ext uri="{FF2B5EF4-FFF2-40B4-BE49-F238E27FC236}">
                <a16:creationId xmlns:a16="http://schemas.microsoft.com/office/drawing/2014/main" id="{5A4CE3AA-391C-452B-9708-D2E9F23B71A3}"/>
              </a:ext>
            </a:extLst>
          </p:cNvPr>
          <p:cNvPicPr>
            <a:picLocks noChangeAspect="1"/>
          </p:cNvPicPr>
          <p:nvPr/>
        </p:nvPicPr>
        <p:blipFill>
          <a:blip r:embed="rId2"/>
          <a:stretch>
            <a:fillRect/>
          </a:stretch>
        </p:blipFill>
        <p:spPr>
          <a:xfrm>
            <a:off x="6942587" y="2992941"/>
            <a:ext cx="1314286" cy="514286"/>
          </a:xfrm>
          <a:prstGeom prst="rect">
            <a:avLst/>
          </a:prstGeom>
        </p:spPr>
      </p:pic>
      <p:pic>
        <p:nvPicPr>
          <p:cNvPr id="5" name="Picture 4">
            <a:extLst>
              <a:ext uri="{FF2B5EF4-FFF2-40B4-BE49-F238E27FC236}">
                <a16:creationId xmlns:a16="http://schemas.microsoft.com/office/drawing/2014/main" id="{634C4C02-8C99-47FA-A24A-3EC9981CBDF4}"/>
              </a:ext>
            </a:extLst>
          </p:cNvPr>
          <p:cNvPicPr>
            <a:picLocks noChangeAspect="1"/>
          </p:cNvPicPr>
          <p:nvPr/>
        </p:nvPicPr>
        <p:blipFill>
          <a:blip r:embed="rId3"/>
          <a:stretch>
            <a:fillRect/>
          </a:stretch>
        </p:blipFill>
        <p:spPr>
          <a:xfrm>
            <a:off x="6590206" y="3604232"/>
            <a:ext cx="2019048" cy="609524"/>
          </a:xfrm>
          <a:prstGeom prst="rect">
            <a:avLst/>
          </a:prstGeom>
        </p:spPr>
      </p:pic>
      <p:pic>
        <p:nvPicPr>
          <p:cNvPr id="7" name="Picture 6">
            <a:extLst>
              <a:ext uri="{FF2B5EF4-FFF2-40B4-BE49-F238E27FC236}">
                <a16:creationId xmlns:a16="http://schemas.microsoft.com/office/drawing/2014/main" id="{572B768F-13A3-47B4-9DDA-A95040A52BF0}"/>
              </a:ext>
            </a:extLst>
          </p:cNvPr>
          <p:cNvPicPr>
            <a:picLocks noChangeAspect="1"/>
          </p:cNvPicPr>
          <p:nvPr/>
        </p:nvPicPr>
        <p:blipFill>
          <a:blip r:embed="rId4"/>
          <a:stretch>
            <a:fillRect/>
          </a:stretch>
        </p:blipFill>
        <p:spPr>
          <a:xfrm>
            <a:off x="5933062" y="4525359"/>
            <a:ext cx="2019049" cy="1797848"/>
          </a:xfrm>
          <a:prstGeom prst="rect">
            <a:avLst/>
          </a:prstGeom>
        </p:spPr>
      </p:pic>
    </p:spTree>
    <p:extLst>
      <p:ext uri="{BB962C8B-B14F-4D97-AF65-F5344CB8AC3E}">
        <p14:creationId xmlns:p14="http://schemas.microsoft.com/office/powerpoint/2010/main" val="3733256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4" end="4"/>
                                            </p:txEl>
                                          </p:spTgt>
                                        </p:tgtEl>
                                        <p:attrNameLst>
                                          <p:attrName>style.visibility</p:attrName>
                                        </p:attrNameLst>
                                      </p:cBhvr>
                                      <p:to>
                                        <p:strVal val="visible"/>
                                      </p:to>
                                    </p:set>
                                    <p:animEffect transition="in" filter="wipe(down)">
                                      <p:cBhvr>
                                        <p:cTn id="7" dur="500"/>
                                        <p:tgtEl>
                                          <p:spTgt spid="14">
                                            <p:txEl>
                                              <p:pRg st="4" end="4"/>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4">
                                            <p:txEl>
                                              <p:pRg st="5" end="5"/>
                                            </p:txEl>
                                          </p:spTgt>
                                        </p:tgtEl>
                                        <p:attrNameLst>
                                          <p:attrName>style.visibility</p:attrName>
                                        </p:attrNameLst>
                                      </p:cBhvr>
                                      <p:to>
                                        <p:strVal val="visible"/>
                                      </p:to>
                                    </p:set>
                                    <p:animEffect transition="in" filter="wipe(down)">
                                      <p:cBhvr>
                                        <p:cTn id="10" dur="500"/>
                                        <p:tgtEl>
                                          <p:spTgt spid="14">
                                            <p:txEl>
                                              <p:pRg st="5" end="5"/>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14">
                                            <p:txEl>
                                              <p:pRg st="6" end="6"/>
                                            </p:txEl>
                                          </p:spTgt>
                                        </p:tgtEl>
                                        <p:attrNameLst>
                                          <p:attrName>style.visibility</p:attrName>
                                        </p:attrNameLst>
                                      </p:cBhvr>
                                      <p:to>
                                        <p:strVal val="visible"/>
                                      </p:to>
                                    </p:set>
                                    <p:animEffect transition="in" filter="wipe(down)">
                                      <p:cBhvr>
                                        <p:cTn id="13" dur="500"/>
                                        <p:tgtEl>
                                          <p:spTgt spid="14">
                                            <p:txEl>
                                              <p:pRg st="6" end="6"/>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14">
                                            <p:txEl>
                                              <p:pRg st="7" end="7"/>
                                            </p:txEl>
                                          </p:spTgt>
                                        </p:tgtEl>
                                        <p:attrNameLst>
                                          <p:attrName>style.visibility</p:attrName>
                                        </p:attrNameLst>
                                      </p:cBhvr>
                                      <p:to>
                                        <p:strVal val="visible"/>
                                      </p:to>
                                    </p:set>
                                    <p:animEffect transition="in" filter="wipe(down)">
                                      <p:cBhvr>
                                        <p:cTn id="16" dur="500"/>
                                        <p:tgtEl>
                                          <p:spTgt spid="14">
                                            <p:txEl>
                                              <p:pRg st="7" end="7"/>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down)">
                                      <p:cBhvr>
                                        <p:cTn id="19" dur="500"/>
                                        <p:tgtEl>
                                          <p:spTgt spid="2"/>
                                        </p:tgtEl>
                                      </p:cBhvr>
                                    </p:animEffect>
                                  </p:childTnLst>
                                </p:cTn>
                              </p:par>
                              <p:par>
                                <p:cTn id="20" presetID="22" presetClass="entr" presetSubtype="4"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par>
                                <p:cTn id="23" presetID="22" presetClass="entr" presetSubtype="4"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Lý thuyết cần thiết</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Quy trình xây dựng và quản lý cơ sở dữ liệu</a:t>
            </a:r>
          </a:p>
          <a:p>
            <a:pPr lvl="1">
              <a:buClr>
                <a:srgbClr val="514843"/>
              </a:buClr>
            </a:pPr>
            <a:r>
              <a:rPr lang="en-US"/>
              <a:t>Tạo mới và nhập các lớp dữ liệu không gian</a:t>
            </a:r>
          </a:p>
          <a:p>
            <a:pPr lvl="2">
              <a:buClr>
                <a:srgbClr val="514843"/>
              </a:buClr>
            </a:pPr>
            <a:r>
              <a:rPr lang="en-US"/>
              <a:t>Làm việc với lớp dữ liệu dạng đường (Polyline_Project.shp)</a:t>
            </a:r>
          </a:p>
          <a:p>
            <a:pPr marL="1371531" lvl="3" indent="0">
              <a:buClr>
                <a:srgbClr val="514843"/>
              </a:buClr>
              <a:buNone/>
            </a:pPr>
            <a:r>
              <a:rPr lang="en-US" b="1"/>
              <a:t>Dựng đường BC</a:t>
            </a:r>
          </a:p>
          <a:p>
            <a:pPr lvl="3">
              <a:buClr>
                <a:srgbClr val="514843"/>
              </a:buClr>
            </a:pPr>
            <a:r>
              <a:rPr lang="en-US"/>
              <a:t>Dựng BC là đường kéo dài của AB, tức là song song với AB và đi qua điểm B.</a:t>
            </a:r>
          </a:p>
          <a:p>
            <a:pPr lvl="3">
              <a:buClr>
                <a:srgbClr val="514843"/>
              </a:buClr>
            </a:pPr>
            <a:r>
              <a:rPr lang="en-US"/>
              <a:t>Dùng công cụ </a:t>
            </a:r>
            <a:r>
              <a:rPr lang="en-US" b="1"/>
              <a:t>Edit</a:t>
            </a:r>
            <a:r>
              <a:rPr lang="en-US"/>
              <a:t>        trên thanh </a:t>
            </a:r>
            <a:r>
              <a:rPr lang="en-US" b="1"/>
              <a:t>Editor</a:t>
            </a:r>
            <a:r>
              <a:rPr lang="en-US"/>
              <a:t> và chọn đường AB.</a:t>
            </a:r>
          </a:p>
          <a:p>
            <a:pPr lvl="3">
              <a:buClr>
                <a:srgbClr val="514843"/>
              </a:buClr>
            </a:pPr>
            <a:r>
              <a:rPr lang="en-US"/>
              <a:t>Nhấp chuột trái vào shapefile </a:t>
            </a:r>
            <a:r>
              <a:rPr lang="en-US" b="1"/>
              <a:t>Polyline_Project.shp</a:t>
            </a:r>
            <a:r>
              <a:rPr lang="en-US"/>
              <a:t> rồi snap chuột vào điểm B, nhấp chuột trái đưa chuột về 1 điểm bất kỳ trên đường AB, nhấp chuột phải, chọn thực đơn </a:t>
            </a:r>
            <a:r>
              <a:rPr lang="en-US" b="1"/>
              <a:t>Parallel</a:t>
            </a:r>
            <a:r>
              <a:rPr lang="en-US"/>
              <a:t>.</a:t>
            </a:r>
          </a:p>
          <a:p>
            <a:pPr lvl="3">
              <a:buClr>
                <a:srgbClr val="514843"/>
              </a:buClr>
            </a:pPr>
            <a:r>
              <a:rPr lang="en-US"/>
              <a:t>Nhấp chuột phải gần vị trí dự kiến của điểm C rồi chọn </a:t>
            </a:r>
            <a:r>
              <a:rPr lang="en-US" b="1"/>
              <a:t>Length</a:t>
            </a:r>
            <a:r>
              <a:rPr lang="en-US"/>
              <a:t>. Gõ chiều dài 120m rồi bấm Enter.</a:t>
            </a:r>
          </a:p>
          <a:p>
            <a:pPr lvl="3">
              <a:buClr>
                <a:srgbClr val="514843"/>
              </a:buClr>
            </a:pPr>
            <a:r>
              <a:rPr lang="en-US"/>
              <a:t>Đường BC sẽ được dựng phác họa, nhấp chuột phải rồi chọn </a:t>
            </a:r>
            <a:r>
              <a:rPr lang="en-US" b="1"/>
              <a:t>Finish Sketch</a:t>
            </a:r>
            <a:r>
              <a:rPr lang="en-US"/>
              <a:t>.</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31</a:t>
            </a:fld>
            <a:endParaRPr lang="en-US"/>
          </a:p>
        </p:txBody>
      </p:sp>
      <p:pic>
        <p:nvPicPr>
          <p:cNvPr id="8" name="Picture 7">
            <a:extLst>
              <a:ext uri="{FF2B5EF4-FFF2-40B4-BE49-F238E27FC236}">
                <a16:creationId xmlns:a16="http://schemas.microsoft.com/office/drawing/2014/main" id="{DE6ED133-8BB8-42CC-BA93-C86B54A043C7}"/>
              </a:ext>
            </a:extLst>
          </p:cNvPr>
          <p:cNvPicPr>
            <a:picLocks noChangeAspect="1"/>
          </p:cNvPicPr>
          <p:nvPr/>
        </p:nvPicPr>
        <p:blipFill>
          <a:blip r:embed="rId2"/>
          <a:stretch>
            <a:fillRect/>
          </a:stretch>
        </p:blipFill>
        <p:spPr>
          <a:xfrm>
            <a:off x="4264923" y="3498275"/>
            <a:ext cx="209524" cy="209524"/>
          </a:xfrm>
          <a:prstGeom prst="rect">
            <a:avLst/>
          </a:prstGeom>
        </p:spPr>
      </p:pic>
    </p:spTree>
    <p:extLst>
      <p:ext uri="{BB962C8B-B14F-4D97-AF65-F5344CB8AC3E}">
        <p14:creationId xmlns:p14="http://schemas.microsoft.com/office/powerpoint/2010/main" val="4075273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animEffect transition="in" filter="wipe(down)">
                                      <p:cBhvr>
                                        <p:cTn id="7" dur="500"/>
                                        <p:tgtEl>
                                          <p:spTgt spid="1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xEl>
                                              <p:pRg st="4" end="4"/>
                                            </p:txEl>
                                          </p:spTgt>
                                        </p:tgtEl>
                                        <p:attrNameLst>
                                          <p:attrName>style.visibility</p:attrName>
                                        </p:attrNameLst>
                                      </p:cBhvr>
                                      <p:to>
                                        <p:strVal val="visible"/>
                                      </p:to>
                                    </p:set>
                                    <p:animEffect transition="in" filter="wipe(down)">
                                      <p:cBhvr>
                                        <p:cTn id="12" dur="500"/>
                                        <p:tgtEl>
                                          <p:spTgt spid="14">
                                            <p:txEl>
                                              <p:pRg st="4" end="4"/>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14">
                                            <p:txEl>
                                              <p:pRg st="5" end="5"/>
                                            </p:txEl>
                                          </p:spTgt>
                                        </p:tgtEl>
                                        <p:attrNameLst>
                                          <p:attrName>style.visibility</p:attrName>
                                        </p:attrNameLst>
                                      </p:cBhvr>
                                      <p:to>
                                        <p:strVal val="visible"/>
                                      </p:to>
                                    </p:set>
                                    <p:animEffect transition="in" filter="wipe(down)">
                                      <p:cBhvr>
                                        <p:cTn id="15" dur="500"/>
                                        <p:tgtEl>
                                          <p:spTgt spid="14">
                                            <p:txEl>
                                              <p:pRg st="5" end="5"/>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14">
                                            <p:txEl>
                                              <p:pRg st="6" end="6"/>
                                            </p:txEl>
                                          </p:spTgt>
                                        </p:tgtEl>
                                        <p:attrNameLst>
                                          <p:attrName>style.visibility</p:attrName>
                                        </p:attrNameLst>
                                      </p:cBhvr>
                                      <p:to>
                                        <p:strVal val="visible"/>
                                      </p:to>
                                    </p:set>
                                    <p:animEffect transition="in" filter="wipe(down)">
                                      <p:cBhvr>
                                        <p:cTn id="18" dur="500"/>
                                        <p:tgtEl>
                                          <p:spTgt spid="14">
                                            <p:txEl>
                                              <p:pRg st="6" end="6"/>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14">
                                            <p:txEl>
                                              <p:pRg st="7" end="7"/>
                                            </p:txEl>
                                          </p:spTgt>
                                        </p:tgtEl>
                                        <p:attrNameLst>
                                          <p:attrName>style.visibility</p:attrName>
                                        </p:attrNameLst>
                                      </p:cBhvr>
                                      <p:to>
                                        <p:strVal val="visible"/>
                                      </p:to>
                                    </p:set>
                                    <p:animEffect transition="in" filter="wipe(down)">
                                      <p:cBhvr>
                                        <p:cTn id="21" dur="500"/>
                                        <p:tgtEl>
                                          <p:spTgt spid="14">
                                            <p:txEl>
                                              <p:pRg st="7" end="7"/>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14">
                                            <p:txEl>
                                              <p:pRg st="8" end="8"/>
                                            </p:txEl>
                                          </p:spTgt>
                                        </p:tgtEl>
                                        <p:attrNameLst>
                                          <p:attrName>style.visibility</p:attrName>
                                        </p:attrNameLst>
                                      </p:cBhvr>
                                      <p:to>
                                        <p:strVal val="visible"/>
                                      </p:to>
                                    </p:set>
                                    <p:animEffect transition="in" filter="wipe(down)">
                                      <p:cBhvr>
                                        <p:cTn id="24" dur="500"/>
                                        <p:tgtEl>
                                          <p:spTgt spid="14">
                                            <p:txEl>
                                              <p:pRg st="8" end="8"/>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Lý thuyết cần thiết</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Quy trình xây dựng và quản lý cơ sở dữ liệu</a:t>
            </a:r>
          </a:p>
          <a:p>
            <a:pPr lvl="1">
              <a:buClr>
                <a:srgbClr val="514843"/>
              </a:buClr>
            </a:pPr>
            <a:r>
              <a:rPr lang="en-US"/>
              <a:t>Tạo mới và nhập các lớp dữ liệu không gian</a:t>
            </a:r>
          </a:p>
          <a:p>
            <a:pPr lvl="2">
              <a:buClr>
                <a:srgbClr val="514843"/>
              </a:buClr>
            </a:pPr>
            <a:r>
              <a:rPr lang="en-US"/>
              <a:t>Làm việc với lớp dữ liệu dạng đường (Polyline_Project.shp)</a:t>
            </a:r>
          </a:p>
          <a:p>
            <a:pPr marL="1371531" lvl="3" indent="0">
              <a:buClr>
                <a:srgbClr val="514843"/>
              </a:buClr>
              <a:buNone/>
            </a:pPr>
            <a:r>
              <a:rPr lang="en-US" b="1"/>
              <a:t>Dựng đường CDEFGNM</a:t>
            </a:r>
          </a:p>
          <a:p>
            <a:pPr lvl="3">
              <a:buClr>
                <a:srgbClr val="514843"/>
              </a:buClr>
            </a:pPr>
            <a:r>
              <a:rPr lang="en-US"/>
              <a:t>Tiếp theo dựng đoạn CD vuông góc với đường BC và có chiều dài bằng 200m.</a:t>
            </a:r>
          </a:p>
          <a:p>
            <a:pPr lvl="3">
              <a:buClr>
                <a:srgbClr val="514843"/>
              </a:buClr>
            </a:pPr>
            <a:r>
              <a:rPr lang="en-US"/>
              <a:t>Làm tương tự với:</a:t>
            </a:r>
          </a:p>
          <a:p>
            <a:pPr lvl="4">
              <a:buClr>
                <a:srgbClr val="514843"/>
              </a:buClr>
            </a:pPr>
            <a:r>
              <a:rPr lang="en-US"/>
              <a:t>Đoạn DE vuông góc CD với </a:t>
            </a:r>
            <a:r>
              <a:rPr lang="en-US" b="1"/>
              <a:t>Deflection Angle</a:t>
            </a:r>
            <a:r>
              <a:rPr lang="en-US"/>
              <a:t>: 90 và length: 50m</a:t>
            </a:r>
          </a:p>
          <a:p>
            <a:pPr lvl="4">
              <a:buClr>
                <a:srgbClr val="514843"/>
              </a:buClr>
            </a:pPr>
            <a:r>
              <a:rPr lang="en-US"/>
              <a:t>Đoạn EF vuông góc DE với </a:t>
            </a:r>
            <a:r>
              <a:rPr lang="en-US" b="1"/>
              <a:t>Deflection Angle</a:t>
            </a:r>
            <a:r>
              <a:rPr lang="en-US"/>
              <a:t>: 90 và length: 30m</a:t>
            </a:r>
          </a:p>
          <a:p>
            <a:pPr lvl="4">
              <a:buClr>
                <a:srgbClr val="514843"/>
              </a:buClr>
            </a:pPr>
            <a:r>
              <a:rPr lang="en-US"/>
              <a:t>Đoạn FG vuông góc EF với </a:t>
            </a:r>
            <a:r>
              <a:rPr lang="en-US" b="1"/>
              <a:t>Deflection Angle</a:t>
            </a:r>
            <a:r>
              <a:rPr lang="en-US"/>
              <a:t>: 90 và length: 30m</a:t>
            </a:r>
          </a:p>
          <a:p>
            <a:pPr lvl="4">
              <a:buClr>
                <a:srgbClr val="514843"/>
              </a:buClr>
            </a:pPr>
            <a:r>
              <a:rPr lang="en-US"/>
              <a:t>Đoạn GN vuông góc FG với </a:t>
            </a:r>
            <a:r>
              <a:rPr lang="en-US" b="1"/>
              <a:t>Deflection Angle</a:t>
            </a:r>
            <a:r>
              <a:rPr lang="en-US"/>
              <a:t>: 90 và length: 50m</a:t>
            </a:r>
          </a:p>
          <a:p>
            <a:pPr lvl="4">
              <a:buClr>
                <a:srgbClr val="514843"/>
              </a:buClr>
            </a:pPr>
            <a:r>
              <a:rPr lang="en-US"/>
              <a:t>Đoạn NM vuông góc GN với </a:t>
            </a:r>
            <a:r>
              <a:rPr lang="en-US" b="1"/>
              <a:t>Deflection Angle</a:t>
            </a:r>
            <a:r>
              <a:rPr lang="en-US"/>
              <a:t>: 90 và length: 100m</a:t>
            </a:r>
          </a:p>
          <a:p>
            <a:pPr lvl="3">
              <a:buClr>
                <a:srgbClr val="514843"/>
              </a:buClr>
            </a:pPr>
            <a:endParaRPr lang="en-US"/>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32</a:t>
            </a:fld>
            <a:endParaRPr lang="en-US"/>
          </a:p>
        </p:txBody>
      </p:sp>
    </p:spTree>
    <p:extLst>
      <p:ext uri="{BB962C8B-B14F-4D97-AF65-F5344CB8AC3E}">
        <p14:creationId xmlns:p14="http://schemas.microsoft.com/office/powerpoint/2010/main" val="1593858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animEffect transition="in" filter="wipe(down)">
                                      <p:cBhvr>
                                        <p:cTn id="7" dur="500"/>
                                        <p:tgtEl>
                                          <p:spTgt spid="1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xEl>
                                              <p:pRg st="4" end="4"/>
                                            </p:txEl>
                                          </p:spTgt>
                                        </p:tgtEl>
                                        <p:attrNameLst>
                                          <p:attrName>style.visibility</p:attrName>
                                        </p:attrNameLst>
                                      </p:cBhvr>
                                      <p:to>
                                        <p:strVal val="visible"/>
                                      </p:to>
                                    </p:set>
                                    <p:animEffect transition="in" filter="wipe(down)">
                                      <p:cBhvr>
                                        <p:cTn id="12" dur="500"/>
                                        <p:tgtEl>
                                          <p:spTgt spid="14">
                                            <p:txEl>
                                              <p:pRg st="4" end="4"/>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14">
                                            <p:txEl>
                                              <p:pRg st="5" end="5"/>
                                            </p:txEl>
                                          </p:spTgt>
                                        </p:tgtEl>
                                        <p:attrNameLst>
                                          <p:attrName>style.visibility</p:attrName>
                                        </p:attrNameLst>
                                      </p:cBhvr>
                                      <p:to>
                                        <p:strVal val="visible"/>
                                      </p:to>
                                    </p:set>
                                    <p:animEffect transition="in" filter="wipe(down)">
                                      <p:cBhvr>
                                        <p:cTn id="15" dur="500"/>
                                        <p:tgtEl>
                                          <p:spTgt spid="14">
                                            <p:txEl>
                                              <p:pRg st="5" end="5"/>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14">
                                            <p:txEl>
                                              <p:pRg st="6" end="6"/>
                                            </p:txEl>
                                          </p:spTgt>
                                        </p:tgtEl>
                                        <p:attrNameLst>
                                          <p:attrName>style.visibility</p:attrName>
                                        </p:attrNameLst>
                                      </p:cBhvr>
                                      <p:to>
                                        <p:strVal val="visible"/>
                                      </p:to>
                                    </p:set>
                                    <p:animEffect transition="in" filter="wipe(down)">
                                      <p:cBhvr>
                                        <p:cTn id="18" dur="500"/>
                                        <p:tgtEl>
                                          <p:spTgt spid="14">
                                            <p:txEl>
                                              <p:pRg st="6" end="6"/>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14">
                                            <p:txEl>
                                              <p:pRg st="7" end="7"/>
                                            </p:txEl>
                                          </p:spTgt>
                                        </p:tgtEl>
                                        <p:attrNameLst>
                                          <p:attrName>style.visibility</p:attrName>
                                        </p:attrNameLst>
                                      </p:cBhvr>
                                      <p:to>
                                        <p:strVal val="visible"/>
                                      </p:to>
                                    </p:set>
                                    <p:animEffect transition="in" filter="wipe(down)">
                                      <p:cBhvr>
                                        <p:cTn id="21" dur="500"/>
                                        <p:tgtEl>
                                          <p:spTgt spid="14">
                                            <p:txEl>
                                              <p:pRg st="7" end="7"/>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14">
                                            <p:txEl>
                                              <p:pRg st="8" end="8"/>
                                            </p:txEl>
                                          </p:spTgt>
                                        </p:tgtEl>
                                        <p:attrNameLst>
                                          <p:attrName>style.visibility</p:attrName>
                                        </p:attrNameLst>
                                      </p:cBhvr>
                                      <p:to>
                                        <p:strVal val="visible"/>
                                      </p:to>
                                    </p:set>
                                    <p:animEffect transition="in" filter="wipe(down)">
                                      <p:cBhvr>
                                        <p:cTn id="24" dur="500"/>
                                        <p:tgtEl>
                                          <p:spTgt spid="14">
                                            <p:txEl>
                                              <p:pRg st="8" end="8"/>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14">
                                            <p:txEl>
                                              <p:pRg st="9" end="9"/>
                                            </p:txEl>
                                          </p:spTgt>
                                        </p:tgtEl>
                                        <p:attrNameLst>
                                          <p:attrName>style.visibility</p:attrName>
                                        </p:attrNameLst>
                                      </p:cBhvr>
                                      <p:to>
                                        <p:strVal val="visible"/>
                                      </p:to>
                                    </p:set>
                                    <p:animEffect transition="in" filter="wipe(down)">
                                      <p:cBhvr>
                                        <p:cTn id="27" dur="500"/>
                                        <p:tgtEl>
                                          <p:spTgt spid="14">
                                            <p:txEl>
                                              <p:pRg st="9" end="9"/>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14">
                                            <p:txEl>
                                              <p:pRg st="10" end="10"/>
                                            </p:txEl>
                                          </p:spTgt>
                                        </p:tgtEl>
                                        <p:attrNameLst>
                                          <p:attrName>style.visibility</p:attrName>
                                        </p:attrNameLst>
                                      </p:cBhvr>
                                      <p:to>
                                        <p:strVal val="visible"/>
                                      </p:to>
                                    </p:set>
                                    <p:animEffect transition="in" filter="wipe(down)">
                                      <p:cBhvr>
                                        <p:cTn id="30" dur="500"/>
                                        <p:tgtEl>
                                          <p:spTgt spid="1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Lý thuyết cần thiết</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Quy trình xây dựng và quản lý cơ sở dữ liệu</a:t>
            </a:r>
          </a:p>
          <a:p>
            <a:pPr lvl="1">
              <a:buClr>
                <a:srgbClr val="514843"/>
              </a:buClr>
            </a:pPr>
            <a:r>
              <a:rPr lang="en-US"/>
              <a:t>Tạo mới và nhập các lớp dữ liệu không gian</a:t>
            </a:r>
          </a:p>
          <a:p>
            <a:pPr lvl="2">
              <a:buClr>
                <a:srgbClr val="514843"/>
              </a:buClr>
            </a:pPr>
            <a:r>
              <a:rPr lang="en-US"/>
              <a:t>Làm việc với lớp dữ liệu dạng đường (Polyline_Project.shp)</a:t>
            </a:r>
          </a:p>
          <a:p>
            <a:pPr marL="1371531" lvl="3" indent="0">
              <a:buClr>
                <a:srgbClr val="514843"/>
              </a:buClr>
              <a:buNone/>
            </a:pPr>
            <a:r>
              <a:rPr lang="en-US" b="1"/>
              <a:t>Dựng đường CDEFGNM</a:t>
            </a:r>
          </a:p>
          <a:p>
            <a:pPr lvl="3">
              <a:buClr>
                <a:srgbClr val="514843"/>
              </a:buClr>
            </a:pPr>
            <a:endParaRPr lang="en-US"/>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33</a:t>
            </a:fld>
            <a:endParaRPr lang="en-US"/>
          </a:p>
        </p:txBody>
      </p:sp>
      <p:pic>
        <p:nvPicPr>
          <p:cNvPr id="2" name="Picture 1">
            <a:extLst>
              <a:ext uri="{FF2B5EF4-FFF2-40B4-BE49-F238E27FC236}">
                <a16:creationId xmlns:a16="http://schemas.microsoft.com/office/drawing/2014/main" id="{E9DA9AA5-CF01-454C-B944-68B6FEEB865E}"/>
              </a:ext>
            </a:extLst>
          </p:cNvPr>
          <p:cNvPicPr>
            <a:picLocks noChangeAspect="1"/>
          </p:cNvPicPr>
          <p:nvPr/>
        </p:nvPicPr>
        <p:blipFill>
          <a:blip r:embed="rId2"/>
          <a:stretch>
            <a:fillRect/>
          </a:stretch>
        </p:blipFill>
        <p:spPr>
          <a:xfrm>
            <a:off x="1429165" y="3006436"/>
            <a:ext cx="6285670" cy="3349904"/>
          </a:xfrm>
          <a:prstGeom prst="rect">
            <a:avLst/>
          </a:prstGeom>
        </p:spPr>
      </p:pic>
    </p:spTree>
    <p:extLst>
      <p:ext uri="{BB962C8B-B14F-4D97-AF65-F5344CB8AC3E}">
        <p14:creationId xmlns:p14="http://schemas.microsoft.com/office/powerpoint/2010/main" val="1239141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Lý thuyết cần thiết</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Quy trình xây dựng và quản lý cơ sở dữ liệu</a:t>
            </a:r>
          </a:p>
          <a:p>
            <a:pPr lvl="1">
              <a:buClr>
                <a:srgbClr val="514843"/>
              </a:buClr>
            </a:pPr>
            <a:r>
              <a:rPr lang="en-US"/>
              <a:t>Tạo mới và nhập các lớp dữ liệu không gian</a:t>
            </a:r>
          </a:p>
          <a:p>
            <a:pPr lvl="2">
              <a:buClr>
                <a:srgbClr val="514843"/>
              </a:buClr>
            </a:pPr>
            <a:r>
              <a:rPr lang="en-US"/>
              <a:t>Làm việc với lớp dữ liệu dạng đường (Polyline_Project.shp)</a:t>
            </a:r>
          </a:p>
          <a:p>
            <a:pPr marL="1371531" lvl="3" indent="0">
              <a:buClr>
                <a:srgbClr val="514843"/>
              </a:buClr>
              <a:buNone/>
            </a:pPr>
            <a:r>
              <a:rPr lang="en-US" b="1"/>
              <a:t>Dựng đường IH, GH</a:t>
            </a:r>
          </a:p>
          <a:p>
            <a:pPr lvl="3">
              <a:buClr>
                <a:srgbClr val="514843"/>
              </a:buClr>
            </a:pPr>
            <a:r>
              <a:rPr lang="en-US"/>
              <a:t>Nhấp chuột phải lên vùng menu chọn </a:t>
            </a:r>
            <a:r>
              <a:rPr lang="en-US" b="1"/>
              <a:t>Advanced Editing Tool </a:t>
            </a:r>
            <a:r>
              <a:rPr lang="en-US"/>
              <a:t>chọn công cụ </a:t>
            </a:r>
            <a:r>
              <a:rPr lang="en-US" b="1"/>
              <a:t>Line Intersection</a:t>
            </a:r>
          </a:p>
          <a:p>
            <a:pPr lvl="3">
              <a:buClr>
                <a:srgbClr val="514843"/>
              </a:buClr>
            </a:pPr>
            <a:r>
              <a:rPr lang="en-US"/>
              <a:t>Bấm chuột trái vào đường KI</a:t>
            </a:r>
          </a:p>
          <a:p>
            <a:pPr lvl="3">
              <a:buClr>
                <a:srgbClr val="514843"/>
              </a:buClr>
            </a:pPr>
            <a:r>
              <a:rPr lang="en-US"/>
              <a:t>Bấm chuột trái vào đường thứ 2 là GN</a:t>
            </a:r>
          </a:p>
          <a:p>
            <a:pPr lvl="3">
              <a:buClr>
                <a:srgbClr val="514843"/>
              </a:buClr>
            </a:pPr>
            <a:r>
              <a:rPr lang="en-US"/>
              <a:t>Nhấp Enter, ta dựng được các đường IH và NH là các đường kéo dài của KI và NG có điểm giao tại H.</a:t>
            </a:r>
          </a:p>
          <a:p>
            <a:pPr marL="1371531" lvl="3" indent="0">
              <a:buClr>
                <a:srgbClr val="514843"/>
              </a:buClr>
              <a:buNone/>
            </a:pPr>
            <a:r>
              <a:rPr lang="en-US" b="1"/>
              <a:t>Dựng đường ML, KL</a:t>
            </a:r>
          </a:p>
          <a:p>
            <a:pPr lvl="3">
              <a:buClr>
                <a:srgbClr val="514843"/>
              </a:buClr>
            </a:pPr>
            <a:r>
              <a:rPr lang="en-US"/>
              <a:t>Dựng điểm L là giao điểm của đường nằm dưới góc 135° với cạnh NM và đường AK kéo dài.</a:t>
            </a:r>
          </a:p>
          <a:p>
            <a:pPr lvl="3">
              <a:buClr>
                <a:srgbClr val="514843"/>
              </a:buClr>
            </a:pPr>
            <a:r>
              <a:rPr lang="en-US"/>
              <a:t>Snap chuột vào điểm M rồi nhấp chuột trái, đưa con trỏ chuột vào điểm bất kỳ trên đường NM rồi nhấp chuột phải, chọn Segment Deflection, nhập góc 215° vào hộp thoại hiện ra.</a:t>
            </a:r>
          </a:p>
          <a:p>
            <a:pPr lvl="3">
              <a:buClr>
                <a:srgbClr val="514843"/>
              </a:buClr>
            </a:pPr>
            <a:endParaRPr lang="en-US"/>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34</a:t>
            </a:fld>
            <a:endParaRPr lang="en-US"/>
          </a:p>
        </p:txBody>
      </p:sp>
      <p:pic>
        <p:nvPicPr>
          <p:cNvPr id="5" name="Picture 4">
            <a:extLst>
              <a:ext uri="{FF2B5EF4-FFF2-40B4-BE49-F238E27FC236}">
                <a16:creationId xmlns:a16="http://schemas.microsoft.com/office/drawing/2014/main" id="{8DAE1DCA-A0C7-49A4-9C2C-42523F9303C1}"/>
              </a:ext>
            </a:extLst>
          </p:cNvPr>
          <p:cNvPicPr>
            <a:picLocks noChangeAspect="1"/>
          </p:cNvPicPr>
          <p:nvPr/>
        </p:nvPicPr>
        <p:blipFill>
          <a:blip r:embed="rId2"/>
          <a:stretch>
            <a:fillRect/>
          </a:stretch>
        </p:blipFill>
        <p:spPr>
          <a:xfrm>
            <a:off x="5395493" y="3219476"/>
            <a:ext cx="209524" cy="209524"/>
          </a:xfrm>
          <a:prstGeom prst="rect">
            <a:avLst/>
          </a:prstGeom>
        </p:spPr>
      </p:pic>
    </p:spTree>
    <p:extLst>
      <p:ext uri="{BB962C8B-B14F-4D97-AF65-F5344CB8AC3E}">
        <p14:creationId xmlns:p14="http://schemas.microsoft.com/office/powerpoint/2010/main" val="3480825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animEffect transition="in" filter="wipe(down)">
                                      <p:cBhvr>
                                        <p:cTn id="7" dur="500"/>
                                        <p:tgtEl>
                                          <p:spTgt spid="1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xEl>
                                              <p:pRg st="4" end="4"/>
                                            </p:txEl>
                                          </p:spTgt>
                                        </p:tgtEl>
                                        <p:attrNameLst>
                                          <p:attrName>style.visibility</p:attrName>
                                        </p:attrNameLst>
                                      </p:cBhvr>
                                      <p:to>
                                        <p:strVal val="visible"/>
                                      </p:to>
                                    </p:set>
                                    <p:animEffect transition="in" filter="wipe(down)">
                                      <p:cBhvr>
                                        <p:cTn id="12" dur="500"/>
                                        <p:tgtEl>
                                          <p:spTgt spid="14">
                                            <p:txEl>
                                              <p:pRg st="4" end="4"/>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14">
                                            <p:txEl>
                                              <p:pRg st="5" end="5"/>
                                            </p:txEl>
                                          </p:spTgt>
                                        </p:tgtEl>
                                        <p:attrNameLst>
                                          <p:attrName>style.visibility</p:attrName>
                                        </p:attrNameLst>
                                      </p:cBhvr>
                                      <p:to>
                                        <p:strVal val="visible"/>
                                      </p:to>
                                    </p:set>
                                    <p:animEffect transition="in" filter="wipe(down)">
                                      <p:cBhvr>
                                        <p:cTn id="15" dur="500"/>
                                        <p:tgtEl>
                                          <p:spTgt spid="14">
                                            <p:txEl>
                                              <p:pRg st="5" end="5"/>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14">
                                            <p:txEl>
                                              <p:pRg st="6" end="6"/>
                                            </p:txEl>
                                          </p:spTgt>
                                        </p:tgtEl>
                                        <p:attrNameLst>
                                          <p:attrName>style.visibility</p:attrName>
                                        </p:attrNameLst>
                                      </p:cBhvr>
                                      <p:to>
                                        <p:strVal val="visible"/>
                                      </p:to>
                                    </p:set>
                                    <p:animEffect transition="in" filter="wipe(down)">
                                      <p:cBhvr>
                                        <p:cTn id="18" dur="500"/>
                                        <p:tgtEl>
                                          <p:spTgt spid="14">
                                            <p:txEl>
                                              <p:pRg st="6" end="6"/>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14">
                                            <p:txEl>
                                              <p:pRg st="7" end="7"/>
                                            </p:txEl>
                                          </p:spTgt>
                                        </p:tgtEl>
                                        <p:attrNameLst>
                                          <p:attrName>style.visibility</p:attrName>
                                        </p:attrNameLst>
                                      </p:cBhvr>
                                      <p:to>
                                        <p:strVal val="visible"/>
                                      </p:to>
                                    </p:set>
                                    <p:animEffect transition="in" filter="wipe(down)">
                                      <p:cBhvr>
                                        <p:cTn id="21" dur="500"/>
                                        <p:tgtEl>
                                          <p:spTgt spid="14">
                                            <p:txEl>
                                              <p:pRg st="7" end="7"/>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down)">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4">
                                            <p:txEl>
                                              <p:pRg st="8" end="8"/>
                                            </p:txEl>
                                          </p:spTgt>
                                        </p:tgtEl>
                                        <p:attrNameLst>
                                          <p:attrName>style.visibility</p:attrName>
                                        </p:attrNameLst>
                                      </p:cBhvr>
                                      <p:to>
                                        <p:strVal val="visible"/>
                                      </p:to>
                                    </p:set>
                                    <p:animEffect transition="in" filter="wipe(down)">
                                      <p:cBhvr>
                                        <p:cTn id="29" dur="500"/>
                                        <p:tgtEl>
                                          <p:spTgt spid="14">
                                            <p:txEl>
                                              <p:pRg st="8" end="8"/>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4">
                                            <p:txEl>
                                              <p:pRg st="9" end="9"/>
                                            </p:txEl>
                                          </p:spTgt>
                                        </p:tgtEl>
                                        <p:attrNameLst>
                                          <p:attrName>style.visibility</p:attrName>
                                        </p:attrNameLst>
                                      </p:cBhvr>
                                      <p:to>
                                        <p:strVal val="visible"/>
                                      </p:to>
                                    </p:set>
                                    <p:animEffect transition="in" filter="wipe(down)">
                                      <p:cBhvr>
                                        <p:cTn id="34" dur="500"/>
                                        <p:tgtEl>
                                          <p:spTgt spid="14">
                                            <p:txEl>
                                              <p:pRg st="9" end="9"/>
                                            </p:txEl>
                                          </p:spTgt>
                                        </p:tgtEl>
                                      </p:cBhvr>
                                    </p:animEffect>
                                  </p:childTnLst>
                                </p:cTn>
                              </p:par>
                              <p:par>
                                <p:cTn id="35" presetID="22" presetClass="entr" presetSubtype="4" fill="hold" nodeType="withEffect">
                                  <p:stCondLst>
                                    <p:cond delay="0"/>
                                  </p:stCondLst>
                                  <p:childTnLst>
                                    <p:set>
                                      <p:cBhvr>
                                        <p:cTn id="36" dur="1" fill="hold">
                                          <p:stCondLst>
                                            <p:cond delay="0"/>
                                          </p:stCondLst>
                                        </p:cTn>
                                        <p:tgtEl>
                                          <p:spTgt spid="14">
                                            <p:txEl>
                                              <p:pRg st="10" end="10"/>
                                            </p:txEl>
                                          </p:spTgt>
                                        </p:tgtEl>
                                        <p:attrNameLst>
                                          <p:attrName>style.visibility</p:attrName>
                                        </p:attrNameLst>
                                      </p:cBhvr>
                                      <p:to>
                                        <p:strVal val="visible"/>
                                      </p:to>
                                    </p:set>
                                    <p:animEffect transition="in" filter="wipe(down)">
                                      <p:cBhvr>
                                        <p:cTn id="37" dur="500"/>
                                        <p:tgtEl>
                                          <p:spTgt spid="1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Lý thuyết cần thiết</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Quy trình xây dựng và quản lý cơ sở dữ liệu</a:t>
            </a:r>
          </a:p>
          <a:p>
            <a:pPr lvl="1">
              <a:buClr>
                <a:srgbClr val="514843"/>
              </a:buClr>
            </a:pPr>
            <a:r>
              <a:rPr lang="en-US"/>
              <a:t>Tạo mới và nhập các lớp dữ liệu không gian</a:t>
            </a:r>
          </a:p>
          <a:p>
            <a:pPr lvl="2">
              <a:buClr>
                <a:srgbClr val="514843"/>
              </a:buClr>
            </a:pPr>
            <a:r>
              <a:rPr lang="en-US"/>
              <a:t>Làm việc với lớp dữ liệu dạng đường (Polyline_Project.shp)</a:t>
            </a:r>
          </a:p>
          <a:p>
            <a:pPr marL="1371531" lvl="3" indent="0">
              <a:buClr>
                <a:srgbClr val="514843"/>
              </a:buClr>
              <a:buNone/>
            </a:pPr>
            <a:r>
              <a:rPr lang="en-US" b="1"/>
              <a:t>Dựng đường ML, KL</a:t>
            </a:r>
          </a:p>
          <a:p>
            <a:pPr lvl="3" algn="l">
              <a:buClr>
                <a:srgbClr val="514843"/>
              </a:buClr>
            </a:pPr>
            <a:r>
              <a:rPr lang="en-US"/>
              <a:t>Vẽ 1 cạnh theo hướng ML </a:t>
            </a:r>
            <a:br>
              <a:rPr lang="en-US"/>
            </a:br>
            <a:r>
              <a:rPr lang="en-US"/>
              <a:t>có chiều dài bất kỳ (chú ý </a:t>
            </a:r>
            <a:br>
              <a:rPr lang="en-US"/>
            </a:br>
            <a:r>
              <a:rPr lang="en-US"/>
              <a:t>vượt qua đường AK). Bấm </a:t>
            </a:r>
            <a:br>
              <a:rPr lang="en-US"/>
            </a:br>
            <a:r>
              <a:rPr lang="en-US"/>
              <a:t>phím F2 hoặc nhấp đúp </a:t>
            </a:r>
            <a:br>
              <a:rPr lang="en-US"/>
            </a:br>
            <a:r>
              <a:rPr lang="en-US"/>
              <a:t>trái chuột.</a:t>
            </a:r>
          </a:p>
          <a:p>
            <a:pPr lvl="3" algn="l">
              <a:buClr>
                <a:srgbClr val="514843"/>
              </a:buClr>
            </a:pPr>
            <a:r>
              <a:rPr lang="en-US"/>
              <a:t>Sử dụng công nghệ</a:t>
            </a:r>
            <a:r>
              <a:rPr lang="en-US" b="1"/>
              <a:t> Line </a:t>
            </a:r>
            <a:br>
              <a:rPr lang="en-US" b="1"/>
            </a:br>
            <a:r>
              <a:rPr lang="en-US" b="1"/>
              <a:t>Intersection</a:t>
            </a:r>
            <a:r>
              <a:rPr lang="en-US"/>
              <a:t> của </a:t>
            </a:r>
            <a:r>
              <a:rPr lang="en-US" b="1"/>
              <a:t>Advanced </a:t>
            </a:r>
            <a:br>
              <a:rPr lang="en-US" b="1"/>
            </a:br>
            <a:r>
              <a:rPr lang="en-US" b="1"/>
              <a:t>Editing</a:t>
            </a:r>
            <a:r>
              <a:rPr lang="en-US"/>
              <a:t> để tìm ra điểm giao </a:t>
            </a:r>
            <a:br>
              <a:rPr lang="en-US"/>
            </a:br>
            <a:r>
              <a:rPr lang="en-US"/>
              <a:t>của đường AK và đường </a:t>
            </a:r>
            <a:br>
              <a:rPr lang="en-US"/>
            </a:br>
            <a:r>
              <a:rPr lang="en-US"/>
              <a:t>vừa tạo, xóa bỏ đoạn thừa </a:t>
            </a:r>
            <a:br>
              <a:rPr lang="en-US"/>
            </a:br>
            <a:r>
              <a:rPr lang="en-US"/>
              <a:t>đi, ta tạo được đường ML </a:t>
            </a:r>
            <a:br>
              <a:rPr lang="en-US"/>
            </a:br>
            <a:r>
              <a:rPr lang="en-US"/>
              <a:t>như yêu cầu.</a:t>
            </a:r>
          </a:p>
          <a:p>
            <a:pPr lvl="3">
              <a:buClr>
                <a:srgbClr val="514843"/>
              </a:buClr>
            </a:pPr>
            <a:endParaRPr lang="en-US"/>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35</a:t>
            </a:fld>
            <a:endParaRPr lang="en-US"/>
          </a:p>
        </p:txBody>
      </p:sp>
      <p:pic>
        <p:nvPicPr>
          <p:cNvPr id="2" name="Picture 1">
            <a:extLst>
              <a:ext uri="{FF2B5EF4-FFF2-40B4-BE49-F238E27FC236}">
                <a16:creationId xmlns:a16="http://schemas.microsoft.com/office/drawing/2014/main" id="{A4E3BAF1-FFD8-4B51-838D-64F90B0ED303}"/>
              </a:ext>
            </a:extLst>
          </p:cNvPr>
          <p:cNvPicPr>
            <a:picLocks noChangeAspect="1"/>
          </p:cNvPicPr>
          <p:nvPr/>
        </p:nvPicPr>
        <p:blipFill>
          <a:blip r:embed="rId2"/>
          <a:stretch>
            <a:fillRect/>
          </a:stretch>
        </p:blipFill>
        <p:spPr>
          <a:xfrm>
            <a:off x="5069903" y="2827546"/>
            <a:ext cx="3244284" cy="3174664"/>
          </a:xfrm>
          <a:prstGeom prst="rect">
            <a:avLst/>
          </a:prstGeom>
        </p:spPr>
      </p:pic>
    </p:spTree>
    <p:extLst>
      <p:ext uri="{BB962C8B-B14F-4D97-AF65-F5344CB8AC3E}">
        <p14:creationId xmlns:p14="http://schemas.microsoft.com/office/powerpoint/2010/main" val="401493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animEffect transition="in" filter="wipe(down)">
                                      <p:cBhvr>
                                        <p:cTn id="7" dur="500"/>
                                        <p:tgtEl>
                                          <p:spTgt spid="1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xEl>
                                              <p:pRg st="4" end="4"/>
                                            </p:txEl>
                                          </p:spTgt>
                                        </p:tgtEl>
                                        <p:attrNameLst>
                                          <p:attrName>style.visibility</p:attrName>
                                        </p:attrNameLst>
                                      </p:cBhvr>
                                      <p:to>
                                        <p:strVal val="visible"/>
                                      </p:to>
                                    </p:set>
                                    <p:animEffect transition="in" filter="wipe(down)">
                                      <p:cBhvr>
                                        <p:cTn id="12" dur="500"/>
                                        <p:tgtEl>
                                          <p:spTgt spid="14">
                                            <p:txEl>
                                              <p:pRg st="4" end="4"/>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14">
                                            <p:txEl>
                                              <p:pRg st="5" end="5"/>
                                            </p:txEl>
                                          </p:spTgt>
                                        </p:tgtEl>
                                        <p:attrNameLst>
                                          <p:attrName>style.visibility</p:attrName>
                                        </p:attrNameLst>
                                      </p:cBhvr>
                                      <p:to>
                                        <p:strVal val="visible"/>
                                      </p:to>
                                    </p:set>
                                    <p:animEffect transition="in" filter="wipe(down)">
                                      <p:cBhvr>
                                        <p:cTn id="15" dur="500"/>
                                        <p:tgtEl>
                                          <p:spTgt spid="14">
                                            <p:txEl>
                                              <p:pRg st="5" end="5"/>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down)">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Lý thuyết cần thiết</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Quy trình xây dựng và quản lý cơ sở dữ liệu</a:t>
            </a:r>
          </a:p>
          <a:p>
            <a:pPr lvl="1">
              <a:buClr>
                <a:srgbClr val="514843"/>
              </a:buClr>
            </a:pPr>
            <a:r>
              <a:rPr lang="en-US"/>
              <a:t>Tạo mới và nhập các lớp dữ liệu không gian</a:t>
            </a:r>
          </a:p>
          <a:p>
            <a:pPr lvl="2">
              <a:buClr>
                <a:srgbClr val="514843"/>
              </a:buClr>
            </a:pPr>
            <a:r>
              <a:rPr lang="en-US"/>
              <a:t>Làm việc với lớp dữ liệu dạng vùng (Polygon_Project.shp)</a:t>
            </a:r>
          </a:p>
          <a:p>
            <a:pPr lvl="3">
              <a:buClr>
                <a:srgbClr val="514843"/>
              </a:buClr>
            </a:pPr>
            <a:r>
              <a:rPr lang="en-US"/>
              <a:t>Nhấp chuột vào shapefile </a:t>
            </a:r>
            <a:r>
              <a:rPr lang="en-US" b="1"/>
              <a:t>Polygon_Project.shp</a:t>
            </a:r>
          </a:p>
          <a:p>
            <a:pPr lvl="3">
              <a:buClr>
                <a:srgbClr val="514843"/>
              </a:buClr>
            </a:pPr>
            <a:r>
              <a:rPr lang="en-US"/>
              <a:t>Chọn công cụ Trace       trên thanh công cụ </a:t>
            </a:r>
            <a:r>
              <a:rPr lang="en-US" b="1"/>
              <a:t>Editor</a:t>
            </a:r>
            <a:r>
              <a:rPr lang="en-US"/>
              <a:t>.</a:t>
            </a:r>
          </a:p>
          <a:p>
            <a:pPr lvl="3" algn="l">
              <a:buClr>
                <a:srgbClr val="514843"/>
              </a:buClr>
            </a:pPr>
            <a:r>
              <a:rPr lang="en-US"/>
              <a:t>Nhấp chuột trái vào điểm A</a:t>
            </a:r>
            <a:br>
              <a:rPr lang="en-US"/>
            </a:br>
            <a:r>
              <a:rPr lang="en-US"/>
              <a:t>đưa chuột chạy chậm vòng</a:t>
            </a:r>
            <a:br>
              <a:rPr lang="en-US"/>
            </a:br>
            <a:r>
              <a:rPr lang="en-US"/>
              <a:t>quanh đường ABIK, khi quay</a:t>
            </a:r>
            <a:br>
              <a:rPr lang="en-US"/>
            </a:br>
            <a:r>
              <a:rPr lang="en-US"/>
              <a:t>về điểm A thì bấm chuột trái</a:t>
            </a:r>
            <a:br>
              <a:rPr lang="en-US"/>
            </a:br>
            <a:r>
              <a:rPr lang="en-US"/>
              <a:t>lần nữa. Nhấn F2 để Finish.</a:t>
            </a:r>
          </a:p>
          <a:p>
            <a:pPr marL="1371531" lvl="3" indent="0" algn="l">
              <a:buClr>
                <a:srgbClr val="514843"/>
              </a:buClr>
              <a:buNone/>
            </a:pPr>
            <a:r>
              <a:rPr lang="en-US" b="1"/>
              <a:t>Tương tự dựng vùng BCDEFGNHI</a:t>
            </a:r>
            <a:br>
              <a:rPr lang="en-US" b="1"/>
            </a:br>
            <a:r>
              <a:rPr lang="en-US" b="1"/>
              <a:t>và vùng KIHNML</a:t>
            </a:r>
          </a:p>
          <a:p>
            <a:pPr lvl="2" algn="l">
              <a:buClr>
                <a:srgbClr val="514843"/>
              </a:buClr>
            </a:pPr>
            <a:r>
              <a:rPr lang="en-US"/>
              <a:t>Kết thúc phiên Edit</a:t>
            </a:r>
          </a:p>
          <a:p>
            <a:pPr lvl="3" algn="l">
              <a:buClr>
                <a:srgbClr val="514843"/>
              </a:buClr>
            </a:pPr>
            <a:r>
              <a:rPr lang="en-US"/>
              <a:t>Nhấn vào nút </a:t>
            </a:r>
            <a:r>
              <a:rPr lang="en-US" b="1"/>
              <a:t>Editor</a:t>
            </a:r>
            <a:r>
              <a:rPr lang="en-US"/>
              <a:t> trên thanh</a:t>
            </a:r>
            <a:br>
              <a:rPr lang="en-US"/>
            </a:br>
            <a:r>
              <a:rPr lang="en-US"/>
              <a:t>công cụ </a:t>
            </a:r>
            <a:r>
              <a:rPr lang="en-US" b="1"/>
              <a:t>Editor</a:t>
            </a:r>
            <a:r>
              <a:rPr lang="en-US"/>
              <a:t> rồi chọn </a:t>
            </a:r>
            <a:r>
              <a:rPr lang="en-US" b="1"/>
              <a:t>Save Edits</a:t>
            </a:r>
            <a:br>
              <a:rPr lang="en-US"/>
            </a:br>
            <a:r>
              <a:rPr lang="en-US"/>
              <a:t>để ghi các kết quả vào CSDL.</a:t>
            </a:r>
          </a:p>
          <a:p>
            <a:pPr lvl="3" algn="l">
              <a:buClr>
                <a:srgbClr val="514843"/>
              </a:buClr>
            </a:pPr>
            <a:r>
              <a:rPr lang="en-US"/>
              <a:t>Chọn </a:t>
            </a:r>
            <a:r>
              <a:rPr lang="en-US" b="1"/>
              <a:t>Stop Editing </a:t>
            </a:r>
            <a:r>
              <a:rPr lang="en-US"/>
              <a:t>và lưu lại bản đồ.</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36</a:t>
            </a:fld>
            <a:endParaRPr lang="en-US"/>
          </a:p>
        </p:txBody>
      </p:sp>
      <p:pic>
        <p:nvPicPr>
          <p:cNvPr id="5" name="Picture 4">
            <a:extLst>
              <a:ext uri="{FF2B5EF4-FFF2-40B4-BE49-F238E27FC236}">
                <a16:creationId xmlns:a16="http://schemas.microsoft.com/office/drawing/2014/main" id="{5EDCA894-B59C-429D-B77E-91ACE9113F6C}"/>
              </a:ext>
            </a:extLst>
          </p:cNvPr>
          <p:cNvPicPr>
            <a:picLocks noChangeAspect="1"/>
          </p:cNvPicPr>
          <p:nvPr/>
        </p:nvPicPr>
        <p:blipFill>
          <a:blip r:embed="rId2"/>
          <a:stretch>
            <a:fillRect/>
          </a:stretch>
        </p:blipFill>
        <p:spPr>
          <a:xfrm>
            <a:off x="4348053" y="3005584"/>
            <a:ext cx="209524" cy="209524"/>
          </a:xfrm>
          <a:prstGeom prst="rect">
            <a:avLst/>
          </a:prstGeom>
        </p:spPr>
      </p:pic>
      <p:pic>
        <p:nvPicPr>
          <p:cNvPr id="7" name="Picture 6">
            <a:extLst>
              <a:ext uri="{FF2B5EF4-FFF2-40B4-BE49-F238E27FC236}">
                <a16:creationId xmlns:a16="http://schemas.microsoft.com/office/drawing/2014/main" id="{809CBBE5-8264-4A06-9D77-2347765D7DAE}"/>
              </a:ext>
            </a:extLst>
          </p:cNvPr>
          <p:cNvPicPr>
            <a:picLocks noChangeAspect="1"/>
          </p:cNvPicPr>
          <p:nvPr/>
        </p:nvPicPr>
        <p:blipFill>
          <a:blip r:embed="rId3"/>
          <a:stretch>
            <a:fillRect/>
          </a:stretch>
        </p:blipFill>
        <p:spPr>
          <a:xfrm>
            <a:off x="5671118" y="3284384"/>
            <a:ext cx="2670778" cy="2659216"/>
          </a:xfrm>
          <a:prstGeom prst="rect">
            <a:avLst/>
          </a:prstGeom>
        </p:spPr>
      </p:pic>
    </p:spTree>
    <p:extLst>
      <p:ext uri="{BB962C8B-B14F-4D97-AF65-F5344CB8AC3E}">
        <p14:creationId xmlns:p14="http://schemas.microsoft.com/office/powerpoint/2010/main" val="3379954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animEffect transition="in" filter="wipe(down)">
                                      <p:cBhvr>
                                        <p:cTn id="7" dur="500"/>
                                        <p:tgtEl>
                                          <p:spTgt spid="1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xEl>
                                              <p:pRg st="3" end="3"/>
                                            </p:txEl>
                                          </p:spTgt>
                                        </p:tgtEl>
                                        <p:attrNameLst>
                                          <p:attrName>style.visibility</p:attrName>
                                        </p:attrNameLst>
                                      </p:cBhvr>
                                      <p:to>
                                        <p:strVal val="visible"/>
                                      </p:to>
                                    </p:set>
                                    <p:animEffect transition="in" filter="wipe(down)">
                                      <p:cBhvr>
                                        <p:cTn id="12" dur="500"/>
                                        <p:tgtEl>
                                          <p:spTgt spid="14">
                                            <p:txEl>
                                              <p:pRg st="3" end="3"/>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animEffect transition="in" filter="wipe(down)">
                                      <p:cBhvr>
                                        <p:cTn id="15" dur="500"/>
                                        <p:tgtEl>
                                          <p:spTgt spid="14">
                                            <p:txEl>
                                              <p:pRg st="4" end="4"/>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14">
                                            <p:txEl>
                                              <p:pRg st="5" end="5"/>
                                            </p:txEl>
                                          </p:spTgt>
                                        </p:tgtEl>
                                        <p:attrNameLst>
                                          <p:attrName>style.visibility</p:attrName>
                                        </p:attrNameLst>
                                      </p:cBhvr>
                                      <p:to>
                                        <p:strVal val="visible"/>
                                      </p:to>
                                    </p:set>
                                    <p:animEffect transition="in" filter="wipe(down)">
                                      <p:cBhvr>
                                        <p:cTn id="18" dur="500"/>
                                        <p:tgtEl>
                                          <p:spTgt spid="14">
                                            <p:txEl>
                                              <p:pRg st="5" end="5"/>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down)">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4">
                                            <p:txEl>
                                              <p:pRg st="6" end="6"/>
                                            </p:txEl>
                                          </p:spTgt>
                                        </p:tgtEl>
                                        <p:attrNameLst>
                                          <p:attrName>style.visibility</p:attrName>
                                        </p:attrNameLst>
                                      </p:cBhvr>
                                      <p:to>
                                        <p:strVal val="visible"/>
                                      </p:to>
                                    </p:set>
                                    <p:animEffect transition="in" filter="wipe(down)">
                                      <p:cBhvr>
                                        <p:cTn id="31" dur="500"/>
                                        <p:tgtEl>
                                          <p:spTgt spid="14">
                                            <p:txEl>
                                              <p:pRg st="6" end="6"/>
                                            </p:txEl>
                                          </p:spTgt>
                                        </p:tgtEl>
                                      </p:cBhvr>
                                    </p:animEffect>
                                  </p:childTnLst>
                                </p:cTn>
                              </p:par>
                              <p:par>
                                <p:cTn id="32" presetID="22" presetClass="entr" presetSubtype="4" fill="hold" nodeType="withEffect">
                                  <p:stCondLst>
                                    <p:cond delay="0"/>
                                  </p:stCondLst>
                                  <p:childTnLst>
                                    <p:set>
                                      <p:cBhvr>
                                        <p:cTn id="33" dur="1" fill="hold">
                                          <p:stCondLst>
                                            <p:cond delay="0"/>
                                          </p:stCondLst>
                                        </p:cTn>
                                        <p:tgtEl>
                                          <p:spTgt spid="14">
                                            <p:txEl>
                                              <p:pRg st="7" end="7"/>
                                            </p:txEl>
                                          </p:spTgt>
                                        </p:tgtEl>
                                        <p:attrNameLst>
                                          <p:attrName>style.visibility</p:attrName>
                                        </p:attrNameLst>
                                      </p:cBhvr>
                                      <p:to>
                                        <p:strVal val="visible"/>
                                      </p:to>
                                    </p:set>
                                    <p:animEffect transition="in" filter="wipe(down)">
                                      <p:cBhvr>
                                        <p:cTn id="34" dur="500"/>
                                        <p:tgtEl>
                                          <p:spTgt spid="14">
                                            <p:txEl>
                                              <p:pRg st="7" end="7"/>
                                            </p:txEl>
                                          </p:spTgt>
                                        </p:tgtEl>
                                      </p:cBhvr>
                                    </p:animEffect>
                                  </p:childTnLst>
                                </p:cTn>
                              </p:par>
                              <p:par>
                                <p:cTn id="35" presetID="22" presetClass="entr" presetSubtype="4" fill="hold" nodeType="withEffect">
                                  <p:stCondLst>
                                    <p:cond delay="0"/>
                                  </p:stCondLst>
                                  <p:childTnLst>
                                    <p:set>
                                      <p:cBhvr>
                                        <p:cTn id="36" dur="1" fill="hold">
                                          <p:stCondLst>
                                            <p:cond delay="0"/>
                                          </p:stCondLst>
                                        </p:cTn>
                                        <p:tgtEl>
                                          <p:spTgt spid="14">
                                            <p:txEl>
                                              <p:pRg st="8" end="8"/>
                                            </p:txEl>
                                          </p:spTgt>
                                        </p:tgtEl>
                                        <p:attrNameLst>
                                          <p:attrName>style.visibility</p:attrName>
                                        </p:attrNameLst>
                                      </p:cBhvr>
                                      <p:to>
                                        <p:strVal val="visible"/>
                                      </p:to>
                                    </p:set>
                                    <p:animEffect transition="in" filter="wipe(down)">
                                      <p:cBhvr>
                                        <p:cTn id="37" dur="500"/>
                                        <p:tgtEl>
                                          <p:spTgt spid="14">
                                            <p:txEl>
                                              <p:pRg st="8" end="8"/>
                                            </p:txEl>
                                          </p:spTgt>
                                        </p:tgtEl>
                                      </p:cBhvr>
                                    </p:animEffect>
                                  </p:childTnLst>
                                </p:cTn>
                              </p:par>
                              <p:par>
                                <p:cTn id="38" presetID="22" presetClass="entr" presetSubtype="4" fill="hold" nodeType="withEffect">
                                  <p:stCondLst>
                                    <p:cond delay="0"/>
                                  </p:stCondLst>
                                  <p:childTnLst>
                                    <p:set>
                                      <p:cBhvr>
                                        <p:cTn id="39" dur="1" fill="hold">
                                          <p:stCondLst>
                                            <p:cond delay="0"/>
                                          </p:stCondLst>
                                        </p:cTn>
                                        <p:tgtEl>
                                          <p:spTgt spid="14">
                                            <p:txEl>
                                              <p:pRg st="9" end="9"/>
                                            </p:txEl>
                                          </p:spTgt>
                                        </p:tgtEl>
                                        <p:attrNameLst>
                                          <p:attrName>style.visibility</p:attrName>
                                        </p:attrNameLst>
                                      </p:cBhvr>
                                      <p:to>
                                        <p:strVal val="visible"/>
                                      </p:to>
                                    </p:set>
                                    <p:animEffect transition="in" filter="wipe(down)">
                                      <p:cBhvr>
                                        <p:cTn id="40" dur="500"/>
                                        <p:tgtEl>
                                          <p:spTgt spid="1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Lý thuyết cần thiết</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Quy trình xây dựng và quản lý cơ sở dữ liệu</a:t>
            </a:r>
          </a:p>
          <a:p>
            <a:pPr lvl="1">
              <a:buClr>
                <a:srgbClr val="514843"/>
              </a:buClr>
            </a:pPr>
            <a:r>
              <a:rPr lang="en-US"/>
              <a:t>Tạo mới và nhập các lớp dữ liệu không gian</a:t>
            </a:r>
          </a:p>
          <a:p>
            <a:pPr lvl="2">
              <a:buClr>
                <a:srgbClr val="514843"/>
              </a:buClr>
            </a:pPr>
            <a:r>
              <a:rPr lang="en-US"/>
              <a:t>Làm việc với lớp dữ liệu dạng chú giải</a:t>
            </a:r>
          </a:p>
          <a:p>
            <a:pPr lvl="3">
              <a:buClr>
                <a:srgbClr val="514843"/>
              </a:buClr>
            </a:pPr>
            <a:r>
              <a:rPr lang="en-US"/>
              <a:t>Để tạo mới dữ liệu chú giải trên thanh công cụ Draw nhấp vào thực đơn </a:t>
            </a:r>
            <a:r>
              <a:rPr lang="en-US" b="1"/>
              <a:t>Drawing</a:t>
            </a:r>
            <a:r>
              <a:rPr lang="en-US"/>
              <a:t>, chọn </a:t>
            </a:r>
            <a:r>
              <a:rPr lang="en-US" b="1"/>
              <a:t>New Annotation Group…</a:t>
            </a:r>
          </a:p>
          <a:p>
            <a:pPr lvl="3">
              <a:buClr>
                <a:srgbClr val="514843"/>
              </a:buClr>
            </a:pPr>
            <a:endParaRPr lang="en-US" b="1"/>
          </a:p>
          <a:p>
            <a:pPr lvl="3">
              <a:buClr>
                <a:srgbClr val="514843"/>
              </a:buClr>
            </a:pPr>
            <a:endParaRPr lang="en-US" b="1"/>
          </a:p>
          <a:p>
            <a:pPr lvl="3">
              <a:buClr>
                <a:srgbClr val="514843"/>
              </a:buClr>
            </a:pPr>
            <a:r>
              <a:rPr lang="en-US"/>
              <a:t>Trong đó:</a:t>
            </a:r>
          </a:p>
          <a:p>
            <a:pPr lvl="4" algn="l">
              <a:buClr>
                <a:srgbClr val="514843"/>
              </a:buClr>
            </a:pPr>
            <a:r>
              <a:rPr lang="en-US"/>
              <a:t>Annotation Group Name:</a:t>
            </a:r>
            <a:br>
              <a:rPr lang="en-US"/>
            </a:br>
            <a:r>
              <a:rPr lang="en-US"/>
              <a:t>Đặt tên cho dữ liệu Mô tả</a:t>
            </a:r>
          </a:p>
          <a:p>
            <a:pPr lvl="4" algn="l">
              <a:buClr>
                <a:srgbClr val="514843"/>
              </a:buClr>
            </a:pPr>
            <a:r>
              <a:rPr lang="en-US"/>
              <a:t>Associated Layer: Gắn dữ</a:t>
            </a:r>
            <a:br>
              <a:rPr lang="en-US"/>
            </a:br>
            <a:r>
              <a:rPr lang="en-US"/>
              <a:t>liệu chú giải với lớp dữ liệu</a:t>
            </a:r>
            <a:br>
              <a:rPr lang="en-US"/>
            </a:br>
            <a:r>
              <a:rPr lang="en-US"/>
              <a:t>là Polygon</a:t>
            </a:r>
          </a:p>
          <a:p>
            <a:pPr lvl="4" algn="l">
              <a:buClr>
                <a:srgbClr val="514843"/>
              </a:buClr>
            </a:pPr>
            <a:r>
              <a:rPr lang="en-US"/>
              <a:t>Reference Scale: Tỷ lệ hiển</a:t>
            </a:r>
            <a:br>
              <a:rPr lang="en-US"/>
            </a:br>
            <a:r>
              <a:rPr lang="en-US"/>
              <a:t>thị dữ liệu chú giải.</a:t>
            </a:r>
          </a:p>
          <a:p>
            <a:pPr lvl="4" algn="l">
              <a:buClr>
                <a:srgbClr val="514843"/>
              </a:buClr>
            </a:pPr>
            <a:r>
              <a:rPr lang="en-US"/>
              <a:t>Nhấp OK.</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37</a:t>
            </a:fld>
            <a:endParaRPr lang="en-US"/>
          </a:p>
        </p:txBody>
      </p:sp>
      <p:pic>
        <p:nvPicPr>
          <p:cNvPr id="2" name="Picture 1">
            <a:extLst>
              <a:ext uri="{FF2B5EF4-FFF2-40B4-BE49-F238E27FC236}">
                <a16:creationId xmlns:a16="http://schemas.microsoft.com/office/drawing/2014/main" id="{44C447C6-6387-417B-AC5A-2CE3F4B6EE79}"/>
              </a:ext>
            </a:extLst>
          </p:cNvPr>
          <p:cNvPicPr>
            <a:picLocks noChangeAspect="1"/>
          </p:cNvPicPr>
          <p:nvPr/>
        </p:nvPicPr>
        <p:blipFill>
          <a:blip r:embed="rId2"/>
          <a:stretch>
            <a:fillRect/>
          </a:stretch>
        </p:blipFill>
        <p:spPr>
          <a:xfrm>
            <a:off x="1514763" y="3219476"/>
            <a:ext cx="6409524" cy="419048"/>
          </a:xfrm>
          <a:prstGeom prst="rect">
            <a:avLst/>
          </a:prstGeom>
        </p:spPr>
      </p:pic>
      <p:pic>
        <p:nvPicPr>
          <p:cNvPr id="8" name="Picture 7">
            <a:extLst>
              <a:ext uri="{FF2B5EF4-FFF2-40B4-BE49-F238E27FC236}">
                <a16:creationId xmlns:a16="http://schemas.microsoft.com/office/drawing/2014/main" id="{5EDE038C-05EB-4A37-9A2A-3634DB45E82B}"/>
              </a:ext>
            </a:extLst>
          </p:cNvPr>
          <p:cNvPicPr>
            <a:picLocks noChangeAspect="1"/>
          </p:cNvPicPr>
          <p:nvPr/>
        </p:nvPicPr>
        <p:blipFill>
          <a:blip r:embed="rId3"/>
          <a:stretch>
            <a:fillRect/>
          </a:stretch>
        </p:blipFill>
        <p:spPr>
          <a:xfrm>
            <a:off x="5250872" y="3722985"/>
            <a:ext cx="2841642" cy="2633355"/>
          </a:xfrm>
          <a:prstGeom prst="rect">
            <a:avLst/>
          </a:prstGeom>
        </p:spPr>
      </p:pic>
    </p:spTree>
    <p:extLst>
      <p:ext uri="{BB962C8B-B14F-4D97-AF65-F5344CB8AC3E}">
        <p14:creationId xmlns:p14="http://schemas.microsoft.com/office/powerpoint/2010/main" val="2007231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animEffect transition="in" filter="wipe(down)">
                                      <p:cBhvr>
                                        <p:cTn id="7" dur="500"/>
                                        <p:tgtEl>
                                          <p:spTgt spid="1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xEl>
                                              <p:pRg st="3" end="3"/>
                                            </p:txEl>
                                          </p:spTgt>
                                        </p:tgtEl>
                                        <p:attrNameLst>
                                          <p:attrName>style.visibility</p:attrName>
                                        </p:attrNameLst>
                                      </p:cBhvr>
                                      <p:to>
                                        <p:strVal val="visible"/>
                                      </p:to>
                                    </p:set>
                                    <p:animEffect transition="in" filter="wipe(down)">
                                      <p:cBhvr>
                                        <p:cTn id="12" dur="500"/>
                                        <p:tgtEl>
                                          <p:spTgt spid="1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4">
                                            <p:txEl>
                                              <p:pRg st="6" end="6"/>
                                            </p:txEl>
                                          </p:spTgt>
                                        </p:tgtEl>
                                        <p:attrNameLst>
                                          <p:attrName>style.visibility</p:attrName>
                                        </p:attrNameLst>
                                      </p:cBhvr>
                                      <p:to>
                                        <p:strVal val="visible"/>
                                      </p:to>
                                    </p:set>
                                    <p:animEffect transition="in" filter="wipe(down)">
                                      <p:cBhvr>
                                        <p:cTn id="22" dur="500"/>
                                        <p:tgtEl>
                                          <p:spTgt spid="14">
                                            <p:txEl>
                                              <p:pRg st="6" end="6"/>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14">
                                            <p:txEl>
                                              <p:pRg st="7" end="7"/>
                                            </p:txEl>
                                          </p:spTgt>
                                        </p:tgtEl>
                                        <p:attrNameLst>
                                          <p:attrName>style.visibility</p:attrName>
                                        </p:attrNameLst>
                                      </p:cBhvr>
                                      <p:to>
                                        <p:strVal val="visible"/>
                                      </p:to>
                                    </p:set>
                                    <p:animEffect transition="in" filter="wipe(down)">
                                      <p:cBhvr>
                                        <p:cTn id="25" dur="500"/>
                                        <p:tgtEl>
                                          <p:spTgt spid="14">
                                            <p:txEl>
                                              <p:pRg st="7" end="7"/>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14">
                                            <p:txEl>
                                              <p:pRg st="8" end="8"/>
                                            </p:txEl>
                                          </p:spTgt>
                                        </p:tgtEl>
                                        <p:attrNameLst>
                                          <p:attrName>style.visibility</p:attrName>
                                        </p:attrNameLst>
                                      </p:cBhvr>
                                      <p:to>
                                        <p:strVal val="visible"/>
                                      </p:to>
                                    </p:set>
                                    <p:animEffect transition="in" filter="wipe(down)">
                                      <p:cBhvr>
                                        <p:cTn id="28" dur="500"/>
                                        <p:tgtEl>
                                          <p:spTgt spid="14">
                                            <p:txEl>
                                              <p:pRg st="8" end="8"/>
                                            </p:txEl>
                                          </p:spTgt>
                                        </p:tgtEl>
                                      </p:cBhvr>
                                    </p:animEffect>
                                  </p:childTnLst>
                                </p:cTn>
                              </p:par>
                              <p:par>
                                <p:cTn id="29" presetID="22" presetClass="entr" presetSubtype="4" fill="hold" nodeType="withEffect">
                                  <p:stCondLst>
                                    <p:cond delay="0"/>
                                  </p:stCondLst>
                                  <p:childTnLst>
                                    <p:set>
                                      <p:cBhvr>
                                        <p:cTn id="30" dur="1" fill="hold">
                                          <p:stCondLst>
                                            <p:cond delay="0"/>
                                          </p:stCondLst>
                                        </p:cTn>
                                        <p:tgtEl>
                                          <p:spTgt spid="14">
                                            <p:txEl>
                                              <p:pRg st="9" end="9"/>
                                            </p:txEl>
                                          </p:spTgt>
                                        </p:tgtEl>
                                        <p:attrNameLst>
                                          <p:attrName>style.visibility</p:attrName>
                                        </p:attrNameLst>
                                      </p:cBhvr>
                                      <p:to>
                                        <p:strVal val="visible"/>
                                      </p:to>
                                    </p:set>
                                    <p:animEffect transition="in" filter="wipe(down)">
                                      <p:cBhvr>
                                        <p:cTn id="31" dur="500"/>
                                        <p:tgtEl>
                                          <p:spTgt spid="14">
                                            <p:txEl>
                                              <p:pRg st="9" end="9"/>
                                            </p:txEl>
                                          </p:spTgt>
                                        </p:tgtEl>
                                      </p:cBhvr>
                                    </p:animEffect>
                                  </p:childTnLst>
                                </p:cTn>
                              </p:par>
                              <p:par>
                                <p:cTn id="32" presetID="22" presetClass="entr" presetSubtype="4" fill="hold" nodeType="withEffect">
                                  <p:stCondLst>
                                    <p:cond delay="0"/>
                                  </p:stCondLst>
                                  <p:childTnLst>
                                    <p:set>
                                      <p:cBhvr>
                                        <p:cTn id="33" dur="1" fill="hold">
                                          <p:stCondLst>
                                            <p:cond delay="0"/>
                                          </p:stCondLst>
                                        </p:cTn>
                                        <p:tgtEl>
                                          <p:spTgt spid="14">
                                            <p:txEl>
                                              <p:pRg st="10" end="10"/>
                                            </p:txEl>
                                          </p:spTgt>
                                        </p:tgtEl>
                                        <p:attrNameLst>
                                          <p:attrName>style.visibility</p:attrName>
                                        </p:attrNameLst>
                                      </p:cBhvr>
                                      <p:to>
                                        <p:strVal val="visible"/>
                                      </p:to>
                                    </p:set>
                                    <p:animEffect transition="in" filter="wipe(down)">
                                      <p:cBhvr>
                                        <p:cTn id="34" dur="500"/>
                                        <p:tgtEl>
                                          <p:spTgt spid="14">
                                            <p:txEl>
                                              <p:pRg st="10" end="10"/>
                                            </p:txEl>
                                          </p:spTgt>
                                        </p:tgtEl>
                                      </p:cBhvr>
                                    </p:animEffect>
                                  </p:childTnLst>
                                </p:cTn>
                              </p:par>
                              <p:par>
                                <p:cTn id="35" presetID="22" presetClass="entr" presetSubtype="4"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Lý thuyết cần thiết</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dirty="0" err="1"/>
              <a:t>Quy</a:t>
            </a:r>
            <a:r>
              <a:rPr lang="en-US" dirty="0"/>
              <a:t> </a:t>
            </a:r>
            <a:r>
              <a:rPr lang="en-US" dirty="0" err="1"/>
              <a:t>trình</a:t>
            </a:r>
            <a:r>
              <a:rPr lang="en-US" dirty="0"/>
              <a:t> </a:t>
            </a:r>
            <a:r>
              <a:rPr lang="en-US" dirty="0" err="1"/>
              <a:t>xây</a:t>
            </a:r>
            <a:r>
              <a:rPr lang="en-US" dirty="0"/>
              <a:t> </a:t>
            </a:r>
            <a:r>
              <a:rPr lang="en-US" dirty="0" err="1"/>
              <a:t>dựng</a:t>
            </a:r>
            <a:r>
              <a:rPr lang="en-US" dirty="0"/>
              <a:t> </a:t>
            </a:r>
            <a:r>
              <a:rPr lang="en-US" dirty="0" err="1"/>
              <a:t>và</a:t>
            </a:r>
            <a:r>
              <a:rPr lang="en-US" dirty="0"/>
              <a:t> </a:t>
            </a:r>
            <a:r>
              <a:rPr lang="en-US" dirty="0" err="1"/>
              <a:t>quản</a:t>
            </a:r>
            <a:r>
              <a:rPr lang="en-US" dirty="0"/>
              <a:t> </a:t>
            </a:r>
            <a:r>
              <a:rPr lang="en-US" dirty="0" err="1"/>
              <a:t>lý</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endParaRPr lang="en-US" dirty="0"/>
          </a:p>
          <a:p>
            <a:pPr lvl="1">
              <a:buClr>
                <a:srgbClr val="514843"/>
              </a:buClr>
            </a:pPr>
            <a:r>
              <a:rPr lang="en-US" dirty="0" err="1"/>
              <a:t>Tạo</a:t>
            </a:r>
            <a:r>
              <a:rPr lang="en-US" dirty="0"/>
              <a:t> </a:t>
            </a:r>
            <a:r>
              <a:rPr lang="en-US" dirty="0" err="1"/>
              <a:t>mới</a:t>
            </a:r>
            <a:r>
              <a:rPr lang="en-US" dirty="0"/>
              <a:t> </a:t>
            </a:r>
            <a:r>
              <a:rPr lang="en-US" dirty="0" err="1"/>
              <a:t>và</a:t>
            </a:r>
            <a:r>
              <a:rPr lang="en-US" dirty="0"/>
              <a:t> </a:t>
            </a:r>
            <a:r>
              <a:rPr lang="en-US" dirty="0" err="1"/>
              <a:t>nhập</a:t>
            </a:r>
            <a:r>
              <a:rPr lang="en-US" dirty="0"/>
              <a:t> </a:t>
            </a:r>
            <a:r>
              <a:rPr lang="en-US" dirty="0" err="1"/>
              <a:t>các</a:t>
            </a:r>
            <a:r>
              <a:rPr lang="en-US" dirty="0"/>
              <a:t> </a:t>
            </a:r>
            <a:r>
              <a:rPr lang="en-US" dirty="0" err="1"/>
              <a:t>lớp</a:t>
            </a:r>
            <a:r>
              <a:rPr lang="en-US" dirty="0"/>
              <a:t> </a:t>
            </a:r>
            <a:r>
              <a:rPr lang="en-US" dirty="0" err="1"/>
              <a:t>dữ</a:t>
            </a:r>
            <a:r>
              <a:rPr lang="en-US" dirty="0"/>
              <a:t> </a:t>
            </a:r>
            <a:r>
              <a:rPr lang="en-US" dirty="0" err="1"/>
              <a:t>liệu</a:t>
            </a:r>
            <a:r>
              <a:rPr lang="en-US" dirty="0"/>
              <a:t> </a:t>
            </a:r>
            <a:r>
              <a:rPr lang="en-US" dirty="0" err="1"/>
              <a:t>không</a:t>
            </a:r>
            <a:r>
              <a:rPr lang="en-US" dirty="0"/>
              <a:t> </a:t>
            </a:r>
            <a:r>
              <a:rPr lang="en-US" dirty="0" err="1"/>
              <a:t>gian</a:t>
            </a:r>
            <a:endParaRPr lang="en-US" dirty="0"/>
          </a:p>
          <a:p>
            <a:pPr lvl="2">
              <a:buClr>
                <a:srgbClr val="514843"/>
              </a:buClr>
            </a:pPr>
            <a:r>
              <a:rPr lang="en-US" dirty="0" err="1"/>
              <a:t>Làm</a:t>
            </a:r>
            <a:r>
              <a:rPr lang="en-US" dirty="0"/>
              <a:t> </a:t>
            </a:r>
            <a:r>
              <a:rPr lang="en-US" dirty="0" err="1"/>
              <a:t>việc</a:t>
            </a:r>
            <a:r>
              <a:rPr lang="en-US" dirty="0"/>
              <a:t> </a:t>
            </a:r>
            <a:r>
              <a:rPr lang="en-US" dirty="0" err="1"/>
              <a:t>với</a:t>
            </a:r>
            <a:r>
              <a:rPr lang="en-US" dirty="0"/>
              <a:t> </a:t>
            </a:r>
            <a:r>
              <a:rPr lang="en-US" dirty="0" err="1"/>
              <a:t>lớp</a:t>
            </a:r>
            <a:r>
              <a:rPr lang="en-US" dirty="0"/>
              <a:t> </a:t>
            </a:r>
            <a:r>
              <a:rPr lang="en-US" dirty="0" err="1"/>
              <a:t>dữ</a:t>
            </a:r>
            <a:r>
              <a:rPr lang="en-US" dirty="0"/>
              <a:t> </a:t>
            </a:r>
            <a:r>
              <a:rPr lang="en-US" dirty="0" err="1"/>
              <a:t>liệu</a:t>
            </a:r>
            <a:r>
              <a:rPr lang="en-US" dirty="0"/>
              <a:t> </a:t>
            </a:r>
            <a:r>
              <a:rPr lang="en-US" dirty="0" err="1"/>
              <a:t>dạng</a:t>
            </a:r>
            <a:r>
              <a:rPr lang="en-US" dirty="0"/>
              <a:t> </a:t>
            </a:r>
            <a:r>
              <a:rPr lang="en-US" dirty="0" err="1"/>
              <a:t>chú</a:t>
            </a:r>
            <a:r>
              <a:rPr lang="en-US" dirty="0"/>
              <a:t> </a:t>
            </a:r>
            <a:r>
              <a:rPr lang="en-US" dirty="0" err="1"/>
              <a:t>giải</a:t>
            </a:r>
            <a:endParaRPr lang="en-US" dirty="0"/>
          </a:p>
          <a:p>
            <a:pPr lvl="3" algn="l">
              <a:buClr>
                <a:srgbClr val="514843"/>
              </a:buClr>
            </a:pPr>
            <a:r>
              <a:rPr lang="en-US" dirty="0" err="1"/>
              <a:t>Tiếp</a:t>
            </a:r>
            <a:r>
              <a:rPr lang="en-US" dirty="0"/>
              <a:t> </a:t>
            </a:r>
            <a:r>
              <a:rPr lang="en-US" dirty="0" err="1"/>
              <a:t>theo</a:t>
            </a:r>
            <a:r>
              <a:rPr lang="en-US" dirty="0"/>
              <a:t> </a:t>
            </a:r>
            <a:r>
              <a:rPr lang="en-US" dirty="0" err="1"/>
              <a:t>trên</a:t>
            </a:r>
            <a:r>
              <a:rPr lang="en-US" dirty="0"/>
              <a:t> </a:t>
            </a:r>
            <a:r>
              <a:rPr lang="en-US" dirty="0" err="1"/>
              <a:t>thanh</a:t>
            </a:r>
            <a:r>
              <a:rPr lang="en-US" dirty="0"/>
              <a:t> </a:t>
            </a:r>
            <a:r>
              <a:rPr lang="en-US" dirty="0" err="1"/>
              <a:t>công</a:t>
            </a:r>
            <a:r>
              <a:rPr lang="en-US" dirty="0"/>
              <a:t> </a:t>
            </a:r>
            <a:r>
              <a:rPr lang="en-US" dirty="0" err="1"/>
              <a:t>cụ</a:t>
            </a:r>
            <a:r>
              <a:rPr lang="en-US" dirty="0"/>
              <a:t> Draw </a:t>
            </a:r>
            <a:r>
              <a:rPr lang="en-US" dirty="0" err="1"/>
              <a:t>nhấp</a:t>
            </a:r>
            <a:r>
              <a:rPr lang="en-US" dirty="0"/>
              <a:t> </a:t>
            </a:r>
            <a:r>
              <a:rPr lang="en-US" dirty="0" err="1"/>
              <a:t>chọn</a:t>
            </a:r>
            <a:r>
              <a:rPr lang="en-US" dirty="0"/>
              <a:t> New Text          di</a:t>
            </a:r>
            <a:br>
              <a:rPr lang="en-US" dirty="0"/>
            </a:br>
            <a:r>
              <a:rPr lang="en-US" dirty="0" err="1"/>
              <a:t>chuyển</a:t>
            </a:r>
            <a:r>
              <a:rPr lang="en-US" dirty="0"/>
              <a:t> </a:t>
            </a:r>
            <a:r>
              <a:rPr lang="en-US" dirty="0" err="1"/>
              <a:t>chuột</a:t>
            </a:r>
            <a:r>
              <a:rPr lang="en-US" dirty="0"/>
              <a:t> </a:t>
            </a:r>
            <a:r>
              <a:rPr lang="en-US" dirty="0" err="1"/>
              <a:t>đến</a:t>
            </a:r>
            <a:r>
              <a:rPr lang="en-US" dirty="0"/>
              <a:t> </a:t>
            </a:r>
            <a:r>
              <a:rPr lang="en-US" dirty="0" err="1"/>
              <a:t>vị</a:t>
            </a:r>
            <a:r>
              <a:rPr lang="en-US" dirty="0"/>
              <a:t> </a:t>
            </a:r>
            <a:r>
              <a:rPr lang="en-US" dirty="0" err="1"/>
              <a:t>trí</a:t>
            </a:r>
            <a:r>
              <a:rPr lang="en-US" dirty="0"/>
              <a:t> </a:t>
            </a:r>
            <a:br>
              <a:rPr lang="en-US" dirty="0"/>
            </a:br>
            <a:r>
              <a:rPr lang="en-US" dirty="0" err="1"/>
              <a:t>cần</a:t>
            </a:r>
            <a:r>
              <a:rPr lang="en-US" dirty="0"/>
              <a:t> </a:t>
            </a:r>
            <a:r>
              <a:rPr lang="en-US" dirty="0" err="1"/>
              <a:t>chủ</a:t>
            </a:r>
            <a:r>
              <a:rPr lang="en-US" dirty="0"/>
              <a:t> </a:t>
            </a:r>
            <a:r>
              <a:rPr lang="en-US" dirty="0" err="1"/>
              <a:t>giải</a:t>
            </a:r>
            <a:r>
              <a:rPr lang="en-US" dirty="0"/>
              <a:t> </a:t>
            </a:r>
            <a:r>
              <a:rPr lang="en-US" dirty="0" err="1"/>
              <a:t>đối</a:t>
            </a:r>
            <a:r>
              <a:rPr lang="en-US" dirty="0"/>
              <a:t> </a:t>
            </a:r>
            <a:r>
              <a:rPr lang="en-US" dirty="0" err="1"/>
              <a:t>tượng</a:t>
            </a:r>
            <a:r>
              <a:rPr lang="en-US" dirty="0"/>
              <a:t> </a:t>
            </a:r>
            <a:br>
              <a:rPr lang="en-US" dirty="0"/>
            </a:br>
            <a:r>
              <a:rPr lang="en-US" dirty="0" err="1"/>
              <a:t>nhấp</a:t>
            </a:r>
            <a:r>
              <a:rPr lang="en-US" dirty="0"/>
              <a:t> </a:t>
            </a:r>
            <a:r>
              <a:rPr lang="en-US" dirty="0" err="1"/>
              <a:t>trái</a:t>
            </a:r>
            <a:r>
              <a:rPr lang="en-US" dirty="0"/>
              <a:t> </a:t>
            </a:r>
            <a:r>
              <a:rPr lang="en-US" dirty="0" err="1"/>
              <a:t>chuột</a:t>
            </a:r>
            <a:r>
              <a:rPr lang="en-US" dirty="0"/>
              <a:t>. </a:t>
            </a:r>
            <a:r>
              <a:rPr lang="en-US" dirty="0" err="1"/>
              <a:t>Khi</a:t>
            </a:r>
            <a:r>
              <a:rPr lang="en-US" dirty="0"/>
              <a:t> </a:t>
            </a:r>
            <a:r>
              <a:rPr lang="en-US" dirty="0" err="1"/>
              <a:t>đó</a:t>
            </a:r>
            <a:r>
              <a:rPr lang="en-US" dirty="0"/>
              <a:t> </a:t>
            </a:r>
            <a:br>
              <a:rPr lang="en-US" dirty="0"/>
            </a:br>
            <a:r>
              <a:rPr lang="en-US" dirty="0" err="1"/>
              <a:t>nhận</a:t>
            </a:r>
            <a:r>
              <a:rPr lang="en-US" dirty="0"/>
              <a:t> </a:t>
            </a:r>
            <a:r>
              <a:rPr lang="en-US" dirty="0" err="1"/>
              <a:t>được</a:t>
            </a:r>
            <a:r>
              <a:rPr lang="en-US" dirty="0"/>
              <a:t> </a:t>
            </a:r>
            <a:r>
              <a:rPr lang="en-US" dirty="0" err="1"/>
              <a:t>dòng</a:t>
            </a:r>
            <a:r>
              <a:rPr lang="en-US" dirty="0"/>
              <a:t> </a:t>
            </a:r>
            <a:r>
              <a:rPr lang="en-US" dirty="0" err="1"/>
              <a:t>chữ</a:t>
            </a:r>
            <a:r>
              <a:rPr lang="en-US" dirty="0"/>
              <a:t> </a:t>
            </a:r>
            <a:br>
              <a:rPr lang="en-US" dirty="0"/>
            </a:br>
            <a:r>
              <a:rPr lang="en-US" dirty="0"/>
              <a:t>“Text”. </a:t>
            </a:r>
            <a:r>
              <a:rPr lang="en-US" dirty="0" err="1"/>
              <a:t>Xóa</a:t>
            </a:r>
            <a:r>
              <a:rPr lang="en-US" dirty="0"/>
              <a:t> </a:t>
            </a:r>
            <a:r>
              <a:rPr lang="en-US" dirty="0" err="1"/>
              <a:t>dòng</a:t>
            </a:r>
            <a:r>
              <a:rPr lang="en-US" dirty="0"/>
              <a:t> </a:t>
            </a:r>
            <a:r>
              <a:rPr lang="en-US" dirty="0" err="1"/>
              <a:t>chữ</a:t>
            </a:r>
            <a:r>
              <a:rPr lang="en-US" dirty="0"/>
              <a:t> </a:t>
            </a:r>
            <a:br>
              <a:rPr lang="en-US" dirty="0"/>
            </a:br>
            <a:r>
              <a:rPr lang="en-US" dirty="0" err="1"/>
              <a:t>này</a:t>
            </a:r>
            <a:r>
              <a:rPr lang="en-US" dirty="0"/>
              <a:t> </a:t>
            </a:r>
            <a:r>
              <a:rPr lang="en-US" dirty="0" err="1"/>
              <a:t>và</a:t>
            </a:r>
            <a:r>
              <a:rPr lang="en-US" dirty="0"/>
              <a:t> </a:t>
            </a:r>
            <a:r>
              <a:rPr lang="en-US" dirty="0" err="1"/>
              <a:t>nhập</a:t>
            </a:r>
            <a:r>
              <a:rPr lang="en-US" dirty="0"/>
              <a:t> </a:t>
            </a:r>
            <a:r>
              <a:rPr lang="en-US" dirty="0" err="1"/>
              <a:t>vào</a:t>
            </a:r>
            <a:r>
              <a:rPr lang="en-US" dirty="0"/>
              <a:t> </a:t>
            </a:r>
            <a:r>
              <a:rPr lang="en-US" dirty="0" err="1"/>
              <a:t>dòng</a:t>
            </a:r>
            <a:r>
              <a:rPr lang="en-US" dirty="0"/>
              <a:t> </a:t>
            </a:r>
            <a:br>
              <a:rPr lang="en-US" dirty="0"/>
            </a:br>
            <a:r>
              <a:rPr lang="en-US" dirty="0" err="1"/>
              <a:t>chữ</a:t>
            </a:r>
            <a:r>
              <a:rPr lang="en-US" dirty="0"/>
              <a:t> “</a:t>
            </a:r>
            <a:r>
              <a:rPr lang="en-US" dirty="0" err="1"/>
              <a:t>Thửa</a:t>
            </a:r>
            <a:r>
              <a:rPr lang="en-US" dirty="0"/>
              <a:t> 1”.</a:t>
            </a:r>
          </a:p>
          <a:p>
            <a:pPr lvl="3" algn="l">
              <a:buClr>
                <a:srgbClr val="514843"/>
              </a:buClr>
            </a:pPr>
            <a:r>
              <a:rPr lang="en-US" dirty="0"/>
              <a:t>Sau </a:t>
            </a:r>
            <a:r>
              <a:rPr lang="en-US" dirty="0" err="1"/>
              <a:t>khi</a:t>
            </a:r>
            <a:r>
              <a:rPr lang="en-US" dirty="0"/>
              <a:t> </a:t>
            </a:r>
            <a:r>
              <a:rPr lang="en-US" dirty="0" err="1"/>
              <a:t>thêm</a:t>
            </a:r>
            <a:r>
              <a:rPr lang="en-US" dirty="0"/>
              <a:t> </a:t>
            </a:r>
            <a:r>
              <a:rPr lang="en-US" dirty="0" err="1"/>
              <a:t>mới</a:t>
            </a:r>
            <a:r>
              <a:rPr lang="en-US" dirty="0"/>
              <a:t> </a:t>
            </a:r>
            <a:r>
              <a:rPr lang="en-US" dirty="0" err="1"/>
              <a:t>xong</a:t>
            </a:r>
            <a:br>
              <a:rPr lang="en-US" dirty="0"/>
            </a:br>
            <a:r>
              <a:rPr lang="en-US" dirty="0" err="1"/>
              <a:t>dữ</a:t>
            </a:r>
            <a:r>
              <a:rPr lang="en-US" dirty="0"/>
              <a:t> </a:t>
            </a:r>
            <a:r>
              <a:rPr lang="en-US" dirty="0" err="1"/>
              <a:t>liệu</a:t>
            </a:r>
            <a:r>
              <a:rPr lang="en-US" dirty="0"/>
              <a:t>, </a:t>
            </a:r>
            <a:r>
              <a:rPr lang="en-US" dirty="0" err="1"/>
              <a:t>trên</a:t>
            </a:r>
            <a:r>
              <a:rPr lang="en-US" dirty="0"/>
              <a:t> </a:t>
            </a:r>
            <a:r>
              <a:rPr lang="en-US" dirty="0" err="1"/>
              <a:t>thanh</a:t>
            </a:r>
            <a:r>
              <a:rPr lang="en-US" dirty="0"/>
              <a:t> </a:t>
            </a:r>
            <a:r>
              <a:rPr lang="en-US" dirty="0" err="1"/>
              <a:t>công</a:t>
            </a:r>
            <a:br>
              <a:rPr lang="en-US" dirty="0"/>
            </a:br>
            <a:r>
              <a:rPr lang="en-US" dirty="0" err="1"/>
              <a:t>cụ</a:t>
            </a:r>
            <a:r>
              <a:rPr lang="en-US" dirty="0"/>
              <a:t> Menu </a:t>
            </a:r>
            <a:r>
              <a:rPr lang="en-US" dirty="0" err="1"/>
              <a:t>nhấp</a:t>
            </a:r>
            <a:r>
              <a:rPr lang="en-US" dirty="0"/>
              <a:t> Save </a:t>
            </a:r>
            <a:r>
              <a:rPr lang="en-US" dirty="0" err="1"/>
              <a:t>để</a:t>
            </a:r>
            <a:br>
              <a:rPr lang="en-US" dirty="0"/>
            </a:br>
            <a:r>
              <a:rPr lang="en-US" dirty="0" err="1"/>
              <a:t>ghi</a:t>
            </a:r>
            <a:r>
              <a:rPr lang="en-US" dirty="0"/>
              <a:t> </a:t>
            </a:r>
            <a:r>
              <a:rPr lang="en-US" dirty="0" err="1"/>
              <a:t>dữ</a:t>
            </a:r>
            <a:r>
              <a:rPr lang="en-US" dirty="0"/>
              <a:t> </a:t>
            </a:r>
            <a:r>
              <a:rPr lang="en-US" dirty="0" err="1"/>
              <a:t>liệu</a:t>
            </a:r>
            <a:r>
              <a:rPr lang="en-US" dirty="0"/>
              <a:t> </a:t>
            </a:r>
            <a:r>
              <a:rPr lang="en-US" dirty="0" err="1"/>
              <a:t>chú</a:t>
            </a:r>
            <a:r>
              <a:rPr lang="en-US" dirty="0"/>
              <a:t> </a:t>
            </a:r>
            <a:r>
              <a:rPr lang="en-US" dirty="0" err="1"/>
              <a:t>giải</a:t>
            </a:r>
            <a:r>
              <a:rPr lang="en-US" dirty="0"/>
              <a:t>.</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38</a:t>
            </a:fld>
            <a:endParaRPr lang="en-US"/>
          </a:p>
        </p:txBody>
      </p:sp>
      <p:pic>
        <p:nvPicPr>
          <p:cNvPr id="5" name="Picture 4">
            <a:extLst>
              <a:ext uri="{FF2B5EF4-FFF2-40B4-BE49-F238E27FC236}">
                <a16:creationId xmlns:a16="http://schemas.microsoft.com/office/drawing/2014/main" id="{3C241D81-2222-4E57-A363-AFECF1894C32}"/>
              </a:ext>
            </a:extLst>
          </p:cNvPr>
          <p:cNvPicPr>
            <a:picLocks noChangeAspect="1"/>
          </p:cNvPicPr>
          <p:nvPr/>
        </p:nvPicPr>
        <p:blipFill>
          <a:blip r:embed="rId2"/>
          <a:stretch>
            <a:fillRect/>
          </a:stretch>
        </p:blipFill>
        <p:spPr>
          <a:xfrm>
            <a:off x="7554374" y="2714639"/>
            <a:ext cx="314286" cy="209524"/>
          </a:xfrm>
          <a:prstGeom prst="rect">
            <a:avLst/>
          </a:prstGeom>
        </p:spPr>
      </p:pic>
      <p:pic>
        <p:nvPicPr>
          <p:cNvPr id="7" name="Picture 6">
            <a:extLst>
              <a:ext uri="{FF2B5EF4-FFF2-40B4-BE49-F238E27FC236}">
                <a16:creationId xmlns:a16="http://schemas.microsoft.com/office/drawing/2014/main" id="{3C4F9E75-43C7-4820-B2A6-52F448E155A1}"/>
              </a:ext>
            </a:extLst>
          </p:cNvPr>
          <p:cNvPicPr>
            <a:picLocks noChangeAspect="1"/>
          </p:cNvPicPr>
          <p:nvPr/>
        </p:nvPicPr>
        <p:blipFill>
          <a:blip r:embed="rId3"/>
          <a:stretch>
            <a:fillRect/>
          </a:stretch>
        </p:blipFill>
        <p:spPr>
          <a:xfrm>
            <a:off x="4736643" y="3084456"/>
            <a:ext cx="3132017" cy="3111591"/>
          </a:xfrm>
          <a:prstGeom prst="rect">
            <a:avLst/>
          </a:prstGeom>
        </p:spPr>
      </p:pic>
    </p:spTree>
    <p:extLst>
      <p:ext uri="{BB962C8B-B14F-4D97-AF65-F5344CB8AC3E}">
        <p14:creationId xmlns:p14="http://schemas.microsoft.com/office/powerpoint/2010/main" val="334475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animEffect transition="in" filter="wipe(down)">
                                      <p:cBhvr>
                                        <p:cTn id="7" dur="500"/>
                                        <p:tgtEl>
                                          <p:spTgt spid="14">
                                            <p:txEl>
                                              <p:pRg st="3" end="3"/>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4">
                                            <p:txEl>
                                              <p:pRg st="4" end="4"/>
                                            </p:txEl>
                                          </p:spTgt>
                                        </p:tgtEl>
                                        <p:attrNameLst>
                                          <p:attrName>style.visibility</p:attrName>
                                        </p:attrNameLst>
                                      </p:cBhvr>
                                      <p:to>
                                        <p:strVal val="visible"/>
                                      </p:to>
                                    </p:set>
                                    <p:animEffect transition="in" filter="wipe(down)">
                                      <p:cBhvr>
                                        <p:cTn id="10" dur="500"/>
                                        <p:tgtEl>
                                          <p:spTgt spid="14">
                                            <p:txEl>
                                              <p:pRg st="4" end="4"/>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Thực hành xây dựng Cơ sở dữ liệu GIS Phủ Lý</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dirty="0" err="1"/>
              <a:t>Làm</a:t>
            </a:r>
            <a:r>
              <a:rPr lang="en-US" dirty="0"/>
              <a:t> </a:t>
            </a:r>
            <a:r>
              <a:rPr lang="en-US" dirty="0" err="1"/>
              <a:t>quen</a:t>
            </a:r>
            <a:r>
              <a:rPr lang="en-US" dirty="0"/>
              <a:t> </a:t>
            </a:r>
            <a:r>
              <a:rPr lang="en-US" dirty="0" err="1"/>
              <a:t>với</a:t>
            </a:r>
            <a:r>
              <a:rPr lang="en-US" dirty="0"/>
              <a:t> </a:t>
            </a:r>
            <a:r>
              <a:rPr lang="en-US" dirty="0" err="1"/>
              <a:t>các</a:t>
            </a:r>
            <a:r>
              <a:rPr lang="en-US" dirty="0"/>
              <a:t> </a:t>
            </a:r>
            <a:r>
              <a:rPr lang="en-US" dirty="0" err="1"/>
              <a:t>hệ</a:t>
            </a:r>
            <a:r>
              <a:rPr lang="en-US" dirty="0"/>
              <a:t> </a:t>
            </a:r>
            <a:r>
              <a:rPr lang="en-US" dirty="0" err="1"/>
              <a:t>tọa</a:t>
            </a:r>
            <a:r>
              <a:rPr lang="en-US" dirty="0"/>
              <a:t> </a:t>
            </a:r>
            <a:r>
              <a:rPr lang="en-US" dirty="0" err="1"/>
              <a:t>độ</a:t>
            </a:r>
            <a:r>
              <a:rPr lang="en-US" dirty="0"/>
              <a:t> </a:t>
            </a:r>
            <a:r>
              <a:rPr lang="en-US" dirty="0" err="1"/>
              <a:t>trong</a:t>
            </a:r>
            <a:r>
              <a:rPr lang="en-US" dirty="0"/>
              <a:t> ArcGIS</a:t>
            </a:r>
          </a:p>
          <a:p>
            <a:pPr lvl="1">
              <a:buClr>
                <a:srgbClr val="514843"/>
              </a:buClr>
            </a:pPr>
            <a:r>
              <a:rPr lang="en-US" dirty="0" err="1"/>
              <a:t>Khai</a:t>
            </a:r>
            <a:r>
              <a:rPr lang="en-US" dirty="0"/>
              <a:t> </a:t>
            </a:r>
            <a:r>
              <a:rPr lang="en-US" dirty="0" err="1"/>
              <a:t>báo</a:t>
            </a:r>
            <a:r>
              <a:rPr lang="en-US" dirty="0"/>
              <a:t> </a:t>
            </a:r>
            <a:r>
              <a:rPr lang="en-US" dirty="0" err="1"/>
              <a:t>và</a:t>
            </a:r>
            <a:r>
              <a:rPr lang="en-US" dirty="0"/>
              <a:t> </a:t>
            </a:r>
            <a:r>
              <a:rPr lang="en-US" dirty="0" err="1"/>
              <a:t>chuyển</a:t>
            </a:r>
            <a:r>
              <a:rPr lang="en-US" dirty="0"/>
              <a:t> </a:t>
            </a:r>
            <a:r>
              <a:rPr lang="en-US" dirty="0" err="1"/>
              <a:t>đổi</a:t>
            </a:r>
            <a:r>
              <a:rPr lang="en-US" dirty="0"/>
              <a:t> </a:t>
            </a:r>
            <a:r>
              <a:rPr lang="en-US" dirty="0" err="1"/>
              <a:t>hệ</a:t>
            </a:r>
            <a:r>
              <a:rPr lang="en-US" dirty="0"/>
              <a:t> </a:t>
            </a:r>
            <a:r>
              <a:rPr lang="en-US" dirty="0" err="1"/>
              <a:t>tọa</a:t>
            </a:r>
            <a:r>
              <a:rPr lang="en-US" dirty="0"/>
              <a:t> </a:t>
            </a:r>
            <a:r>
              <a:rPr lang="en-US" dirty="0" err="1"/>
              <a:t>độ</a:t>
            </a:r>
            <a:r>
              <a:rPr lang="en-US" dirty="0"/>
              <a:t> </a:t>
            </a:r>
            <a:r>
              <a:rPr lang="en-US" dirty="0" err="1"/>
              <a:t>trong</a:t>
            </a:r>
            <a:r>
              <a:rPr lang="en-US" dirty="0"/>
              <a:t> ArcGIS 10.x</a:t>
            </a:r>
          </a:p>
          <a:p>
            <a:pPr lvl="2">
              <a:buClr>
                <a:srgbClr val="514843"/>
              </a:buClr>
            </a:pPr>
            <a:r>
              <a:rPr lang="en-US" b="1" dirty="0" err="1"/>
              <a:t>Mục</a:t>
            </a:r>
            <a:r>
              <a:rPr lang="en-US" b="1" dirty="0"/>
              <a:t> </a:t>
            </a:r>
            <a:r>
              <a:rPr lang="en-US" b="1" dirty="0" err="1"/>
              <a:t>đích</a:t>
            </a:r>
            <a:r>
              <a:rPr lang="en-US" dirty="0"/>
              <a:t>: </a:t>
            </a:r>
            <a:r>
              <a:rPr lang="en-US" dirty="0" err="1"/>
              <a:t>Làm</a:t>
            </a:r>
            <a:r>
              <a:rPr lang="en-US" dirty="0"/>
              <a:t> </a:t>
            </a:r>
            <a:r>
              <a:rPr lang="en-US" dirty="0" err="1"/>
              <a:t>quen</a:t>
            </a:r>
            <a:r>
              <a:rPr lang="en-US" dirty="0"/>
              <a:t> </a:t>
            </a:r>
            <a:r>
              <a:rPr lang="en-US" dirty="0" err="1"/>
              <a:t>với</a:t>
            </a:r>
            <a:r>
              <a:rPr lang="en-US" dirty="0"/>
              <a:t> </a:t>
            </a:r>
            <a:r>
              <a:rPr lang="en-US" dirty="0" err="1"/>
              <a:t>các</a:t>
            </a:r>
            <a:r>
              <a:rPr lang="en-US" dirty="0"/>
              <a:t> </a:t>
            </a:r>
            <a:r>
              <a:rPr lang="en-US" dirty="0" err="1"/>
              <a:t>hệ</a:t>
            </a:r>
            <a:r>
              <a:rPr lang="en-US" dirty="0"/>
              <a:t> </a:t>
            </a:r>
            <a:r>
              <a:rPr lang="en-US" dirty="0" err="1"/>
              <a:t>quy</a:t>
            </a:r>
            <a:r>
              <a:rPr lang="en-US" dirty="0"/>
              <a:t> </a:t>
            </a:r>
            <a:r>
              <a:rPr lang="en-US" dirty="0" err="1"/>
              <a:t>chiếu</a:t>
            </a:r>
            <a:r>
              <a:rPr lang="en-US" dirty="0"/>
              <a:t> </a:t>
            </a:r>
            <a:r>
              <a:rPr lang="en-US" dirty="0" err="1"/>
              <a:t>và</a:t>
            </a:r>
            <a:r>
              <a:rPr lang="en-US" dirty="0"/>
              <a:t> </a:t>
            </a:r>
            <a:r>
              <a:rPr lang="en-US" dirty="0" err="1"/>
              <a:t>tọa</a:t>
            </a:r>
            <a:r>
              <a:rPr lang="en-US" dirty="0"/>
              <a:t> </a:t>
            </a:r>
            <a:r>
              <a:rPr lang="en-US" dirty="0" err="1"/>
              <a:t>độ</a:t>
            </a:r>
            <a:r>
              <a:rPr lang="en-US" dirty="0"/>
              <a:t> </a:t>
            </a:r>
            <a:r>
              <a:rPr lang="en-US" dirty="0" err="1"/>
              <a:t>địa</a:t>
            </a:r>
            <a:r>
              <a:rPr lang="en-US" dirty="0"/>
              <a:t> </a:t>
            </a:r>
            <a:r>
              <a:rPr lang="en-US" dirty="0" err="1"/>
              <a:t>lý</a:t>
            </a:r>
            <a:r>
              <a:rPr lang="en-US" dirty="0"/>
              <a:t> </a:t>
            </a:r>
            <a:r>
              <a:rPr lang="en-US" dirty="0" err="1"/>
              <a:t>trong</a:t>
            </a:r>
            <a:r>
              <a:rPr lang="en-US" dirty="0"/>
              <a:t> ArcGIS.</a:t>
            </a:r>
          </a:p>
          <a:p>
            <a:pPr lvl="2">
              <a:buClr>
                <a:srgbClr val="514843"/>
              </a:buClr>
            </a:pPr>
            <a:r>
              <a:rPr lang="en-US" b="1" dirty="0" err="1"/>
              <a:t>Yêu</a:t>
            </a:r>
            <a:r>
              <a:rPr lang="en-US" b="1" dirty="0"/>
              <a:t> </a:t>
            </a:r>
            <a:r>
              <a:rPr lang="en-US" b="1" dirty="0" err="1"/>
              <a:t>cầu</a:t>
            </a:r>
            <a:r>
              <a:rPr lang="en-US" dirty="0"/>
              <a:t>: </a:t>
            </a:r>
            <a:r>
              <a:rPr lang="en-US" dirty="0" err="1"/>
              <a:t>Nắm</a:t>
            </a:r>
            <a:r>
              <a:rPr lang="en-US" dirty="0"/>
              <a:t> </a:t>
            </a:r>
            <a:r>
              <a:rPr lang="en-US" dirty="0" err="1"/>
              <a:t>vững</a:t>
            </a:r>
            <a:r>
              <a:rPr lang="en-US" dirty="0"/>
              <a:t> </a:t>
            </a:r>
            <a:r>
              <a:rPr lang="en-US" dirty="0" err="1"/>
              <a:t>các</a:t>
            </a:r>
            <a:r>
              <a:rPr lang="en-US" dirty="0"/>
              <a:t> </a:t>
            </a:r>
            <a:r>
              <a:rPr lang="en-US" dirty="0" err="1"/>
              <a:t>bước</a:t>
            </a:r>
            <a:r>
              <a:rPr lang="en-US" dirty="0"/>
              <a:t> </a:t>
            </a:r>
            <a:r>
              <a:rPr lang="en-US" dirty="0" err="1"/>
              <a:t>gán</a:t>
            </a:r>
            <a:r>
              <a:rPr lang="en-US" dirty="0"/>
              <a:t> </a:t>
            </a:r>
            <a:r>
              <a:rPr lang="en-US" dirty="0" err="1"/>
              <a:t>hệ</a:t>
            </a:r>
            <a:r>
              <a:rPr lang="en-US" dirty="0"/>
              <a:t> </a:t>
            </a:r>
            <a:r>
              <a:rPr lang="en-US" dirty="0" err="1"/>
              <a:t>quy</a:t>
            </a:r>
            <a:r>
              <a:rPr lang="en-US" dirty="0"/>
              <a:t> </a:t>
            </a:r>
            <a:r>
              <a:rPr lang="en-US" dirty="0" err="1"/>
              <a:t>chiếu</a:t>
            </a:r>
            <a:r>
              <a:rPr lang="en-US" dirty="0"/>
              <a:t> </a:t>
            </a:r>
            <a:r>
              <a:rPr lang="en-US" dirty="0" err="1"/>
              <a:t>hoặc</a:t>
            </a:r>
            <a:r>
              <a:rPr lang="en-US" dirty="0"/>
              <a:t> </a:t>
            </a:r>
            <a:r>
              <a:rPr lang="en-US" dirty="0" err="1"/>
              <a:t>hệ</a:t>
            </a:r>
            <a:r>
              <a:rPr lang="en-US" dirty="0"/>
              <a:t> </a:t>
            </a:r>
            <a:r>
              <a:rPr lang="en-US" dirty="0" err="1"/>
              <a:t>tọa</a:t>
            </a:r>
            <a:r>
              <a:rPr lang="en-US" dirty="0"/>
              <a:t> </a:t>
            </a:r>
            <a:r>
              <a:rPr lang="en-US" dirty="0" err="1"/>
              <a:t>độ</a:t>
            </a:r>
            <a:r>
              <a:rPr lang="en-US" dirty="0"/>
              <a:t> </a:t>
            </a:r>
            <a:r>
              <a:rPr lang="en-US" dirty="0" err="1"/>
              <a:t>địa</a:t>
            </a:r>
            <a:r>
              <a:rPr lang="en-US" dirty="0"/>
              <a:t> </a:t>
            </a:r>
            <a:r>
              <a:rPr lang="en-US" dirty="0" err="1"/>
              <a:t>lý</a:t>
            </a:r>
            <a:r>
              <a:rPr lang="en-US" dirty="0"/>
              <a:t> </a:t>
            </a:r>
            <a:r>
              <a:rPr lang="en-US" dirty="0" err="1"/>
              <a:t>cho</a:t>
            </a:r>
            <a:r>
              <a:rPr lang="en-US" dirty="0"/>
              <a:t> </a:t>
            </a:r>
            <a:r>
              <a:rPr lang="en-US" dirty="0" err="1"/>
              <a:t>một</a:t>
            </a:r>
            <a:r>
              <a:rPr lang="en-US" dirty="0"/>
              <a:t> </a:t>
            </a:r>
            <a:r>
              <a:rPr lang="en-US" dirty="0" err="1"/>
              <a:t>lớp</a:t>
            </a:r>
            <a:r>
              <a:rPr lang="en-US" dirty="0"/>
              <a:t> </a:t>
            </a:r>
            <a:r>
              <a:rPr lang="en-US" dirty="0" err="1"/>
              <a:t>dữ</a:t>
            </a:r>
            <a:r>
              <a:rPr lang="en-US" dirty="0"/>
              <a:t> </a:t>
            </a:r>
            <a:r>
              <a:rPr lang="en-US" dirty="0" err="1"/>
              <a:t>liệu</a:t>
            </a:r>
            <a:r>
              <a:rPr lang="en-US" dirty="0"/>
              <a:t>. </a:t>
            </a:r>
            <a:r>
              <a:rPr lang="en-US" dirty="0" err="1"/>
              <a:t>Nắm</a:t>
            </a:r>
            <a:r>
              <a:rPr lang="en-US" dirty="0"/>
              <a:t> </a:t>
            </a:r>
            <a:r>
              <a:rPr lang="en-US" dirty="0" err="1"/>
              <a:t>vững</a:t>
            </a:r>
            <a:r>
              <a:rPr lang="en-US" dirty="0"/>
              <a:t> </a:t>
            </a:r>
            <a:r>
              <a:rPr lang="en-US" dirty="0" err="1"/>
              <a:t>cách</a:t>
            </a:r>
            <a:r>
              <a:rPr lang="en-US" dirty="0"/>
              <a:t> </a:t>
            </a:r>
            <a:r>
              <a:rPr lang="en-US" dirty="0" err="1"/>
              <a:t>chuyển</a:t>
            </a:r>
            <a:r>
              <a:rPr lang="en-US" dirty="0"/>
              <a:t> </a:t>
            </a:r>
            <a:r>
              <a:rPr lang="en-US" dirty="0" err="1"/>
              <a:t>đổi</a:t>
            </a:r>
            <a:r>
              <a:rPr lang="en-US" dirty="0"/>
              <a:t> </a:t>
            </a:r>
            <a:r>
              <a:rPr lang="en-US" dirty="0" err="1"/>
              <a:t>hệ</a:t>
            </a:r>
            <a:r>
              <a:rPr lang="en-US" dirty="0"/>
              <a:t> </a:t>
            </a:r>
            <a:r>
              <a:rPr lang="en-US" dirty="0" err="1"/>
              <a:t>quy</a:t>
            </a:r>
            <a:r>
              <a:rPr lang="en-US" dirty="0"/>
              <a:t> </a:t>
            </a:r>
            <a:r>
              <a:rPr lang="en-US" dirty="0" err="1"/>
              <a:t>chiếu</a:t>
            </a:r>
            <a:r>
              <a:rPr lang="en-US" dirty="0"/>
              <a:t> </a:t>
            </a:r>
            <a:r>
              <a:rPr lang="en-US" dirty="0" err="1"/>
              <a:t>hoặc</a:t>
            </a:r>
            <a:r>
              <a:rPr lang="en-US" dirty="0"/>
              <a:t> </a:t>
            </a:r>
            <a:r>
              <a:rPr lang="en-US" dirty="0" err="1"/>
              <a:t>hệ</a:t>
            </a:r>
            <a:r>
              <a:rPr lang="en-US" dirty="0"/>
              <a:t> </a:t>
            </a:r>
            <a:r>
              <a:rPr lang="en-US" dirty="0" err="1"/>
              <a:t>tọa</a:t>
            </a:r>
            <a:r>
              <a:rPr lang="en-US" dirty="0"/>
              <a:t> </a:t>
            </a:r>
            <a:r>
              <a:rPr lang="en-US" dirty="0" err="1"/>
              <a:t>độ</a:t>
            </a:r>
            <a:r>
              <a:rPr lang="en-US" dirty="0"/>
              <a:t> </a:t>
            </a:r>
            <a:r>
              <a:rPr lang="en-US" dirty="0" err="1"/>
              <a:t>địa</a:t>
            </a:r>
            <a:r>
              <a:rPr lang="en-US" dirty="0"/>
              <a:t> </a:t>
            </a:r>
            <a:r>
              <a:rPr lang="en-US" dirty="0" err="1"/>
              <a:t>lý</a:t>
            </a:r>
            <a:r>
              <a:rPr lang="en-US" dirty="0"/>
              <a:t> </a:t>
            </a:r>
            <a:r>
              <a:rPr lang="en-US" dirty="0" err="1"/>
              <a:t>của</a:t>
            </a:r>
            <a:r>
              <a:rPr lang="en-US" dirty="0"/>
              <a:t> </a:t>
            </a:r>
            <a:r>
              <a:rPr lang="en-US" dirty="0" err="1"/>
              <a:t>một</a:t>
            </a:r>
            <a:r>
              <a:rPr lang="en-US" dirty="0"/>
              <a:t> </a:t>
            </a:r>
            <a:r>
              <a:rPr lang="en-US" dirty="0" err="1"/>
              <a:t>lớp</a:t>
            </a:r>
            <a:r>
              <a:rPr lang="en-US" dirty="0"/>
              <a:t> </a:t>
            </a:r>
            <a:r>
              <a:rPr lang="en-US" dirty="0" err="1"/>
              <a:t>dữ</a:t>
            </a:r>
            <a:r>
              <a:rPr lang="en-US" dirty="0"/>
              <a:t> </a:t>
            </a:r>
            <a:r>
              <a:rPr lang="en-US" dirty="0" err="1"/>
              <a:t>liệu</a:t>
            </a:r>
            <a:r>
              <a:rPr lang="en-US" dirty="0"/>
              <a:t>.</a:t>
            </a:r>
          </a:p>
          <a:p>
            <a:pPr lvl="2">
              <a:buClr>
                <a:srgbClr val="514843"/>
              </a:buClr>
            </a:pPr>
            <a:r>
              <a:rPr lang="en-US" dirty="0" err="1"/>
              <a:t>Xem</a:t>
            </a:r>
            <a:r>
              <a:rPr lang="en-US" dirty="0"/>
              <a:t> </a:t>
            </a:r>
            <a:r>
              <a:rPr lang="en-US" dirty="0" err="1"/>
              <a:t>thông</a:t>
            </a:r>
            <a:r>
              <a:rPr lang="en-US" dirty="0"/>
              <a:t> tin </a:t>
            </a:r>
            <a:r>
              <a:rPr lang="en-US" dirty="0" err="1"/>
              <a:t>tọa</a:t>
            </a:r>
            <a:r>
              <a:rPr lang="en-US" dirty="0"/>
              <a:t> </a:t>
            </a:r>
            <a:r>
              <a:rPr lang="en-US" dirty="0" err="1"/>
              <a:t>độ</a:t>
            </a:r>
            <a:r>
              <a:rPr lang="en-US" dirty="0"/>
              <a:t> </a:t>
            </a:r>
            <a:r>
              <a:rPr lang="en-US" dirty="0" err="1"/>
              <a:t>trong</a:t>
            </a:r>
            <a:r>
              <a:rPr lang="en-US" dirty="0"/>
              <a:t> ArcMap</a:t>
            </a:r>
          </a:p>
          <a:p>
            <a:pPr lvl="3">
              <a:buClr>
                <a:srgbClr val="514843"/>
              </a:buClr>
            </a:pPr>
            <a:r>
              <a:rPr lang="en-US" dirty="0" err="1"/>
              <a:t>Khởi</a:t>
            </a:r>
            <a:r>
              <a:rPr lang="en-US" dirty="0"/>
              <a:t> </a:t>
            </a:r>
            <a:r>
              <a:rPr lang="en-US" dirty="0" err="1"/>
              <a:t>động</a:t>
            </a:r>
            <a:r>
              <a:rPr lang="en-US" dirty="0"/>
              <a:t> </a:t>
            </a:r>
            <a:r>
              <a:rPr lang="en-US" b="1" dirty="0"/>
              <a:t>ArcMap</a:t>
            </a:r>
            <a:r>
              <a:rPr lang="en-US" dirty="0"/>
              <a:t> </a:t>
            </a:r>
            <a:r>
              <a:rPr lang="en-US" dirty="0" err="1"/>
              <a:t>sử</a:t>
            </a:r>
            <a:r>
              <a:rPr lang="en-US" dirty="0"/>
              <a:t> </a:t>
            </a:r>
            <a:r>
              <a:rPr lang="en-US" dirty="0" err="1"/>
              <a:t>dụng</a:t>
            </a:r>
            <a:r>
              <a:rPr lang="en-US" dirty="0"/>
              <a:t> </a:t>
            </a:r>
            <a:r>
              <a:rPr lang="en-US" b="1" dirty="0"/>
              <a:t>A new empty map</a:t>
            </a:r>
            <a:r>
              <a:rPr lang="en-US" dirty="0"/>
              <a:t>. </a:t>
            </a:r>
            <a:r>
              <a:rPr lang="en-US" dirty="0" err="1"/>
              <a:t>Thêm</a:t>
            </a:r>
            <a:r>
              <a:rPr lang="en-US" dirty="0"/>
              <a:t> </a:t>
            </a:r>
            <a:r>
              <a:rPr lang="en-US" dirty="0" err="1"/>
              <a:t>lớp</a:t>
            </a:r>
            <a:r>
              <a:rPr lang="en-US" dirty="0"/>
              <a:t> </a:t>
            </a:r>
            <a:r>
              <a:rPr lang="en-US" dirty="0" err="1"/>
              <a:t>dữ</a:t>
            </a:r>
            <a:r>
              <a:rPr lang="en-US" dirty="0"/>
              <a:t> </a:t>
            </a:r>
            <a:r>
              <a:rPr lang="en-US" dirty="0" err="1"/>
              <a:t>liệu</a:t>
            </a:r>
            <a:r>
              <a:rPr lang="en-US" dirty="0"/>
              <a:t> </a:t>
            </a:r>
            <a:r>
              <a:rPr lang="en-US" b="1" dirty="0" err="1"/>
              <a:t>TimDuong_PL_WGS.shp</a:t>
            </a:r>
            <a:r>
              <a:rPr lang="en-US" b="1" dirty="0"/>
              <a:t> </a:t>
            </a:r>
            <a:r>
              <a:rPr lang="en-US" dirty="0" err="1"/>
              <a:t>vào</a:t>
            </a:r>
            <a:r>
              <a:rPr lang="en-US" dirty="0"/>
              <a:t> </a:t>
            </a:r>
            <a:r>
              <a:rPr lang="en-US" dirty="0" err="1"/>
              <a:t>bản</a:t>
            </a:r>
            <a:r>
              <a:rPr lang="en-US" dirty="0"/>
              <a:t> </a:t>
            </a:r>
            <a:r>
              <a:rPr lang="en-US" dirty="0" err="1"/>
              <a:t>đồ</a:t>
            </a:r>
            <a:r>
              <a:rPr lang="en-US" dirty="0"/>
              <a:t>.</a:t>
            </a:r>
          </a:p>
          <a:p>
            <a:pPr lvl="3">
              <a:buClr>
                <a:srgbClr val="514843"/>
              </a:buClr>
            </a:pPr>
            <a:r>
              <a:rPr lang="en-US" dirty="0" err="1"/>
              <a:t>Từ</a:t>
            </a:r>
            <a:r>
              <a:rPr lang="en-US" dirty="0"/>
              <a:t> Layer </a:t>
            </a:r>
            <a:r>
              <a:rPr lang="en-US" dirty="0" err="1"/>
              <a:t>giao</a:t>
            </a:r>
            <a:r>
              <a:rPr lang="en-US" dirty="0"/>
              <a:t> </a:t>
            </a:r>
            <a:r>
              <a:rPr lang="en-US" dirty="0" err="1"/>
              <a:t>thông</a:t>
            </a:r>
            <a:r>
              <a:rPr lang="en-US" dirty="0"/>
              <a:t> </a:t>
            </a:r>
            <a:r>
              <a:rPr lang="en-US" dirty="0" err="1"/>
              <a:t>này</a:t>
            </a:r>
            <a:r>
              <a:rPr lang="en-US" dirty="0"/>
              <a:t> </a:t>
            </a:r>
            <a:r>
              <a:rPr lang="en-US" dirty="0" err="1"/>
              <a:t>để</a:t>
            </a:r>
            <a:r>
              <a:rPr lang="en-US" dirty="0"/>
              <a:t> </a:t>
            </a:r>
            <a:r>
              <a:rPr lang="en-US" dirty="0" err="1"/>
              <a:t>biết</a:t>
            </a:r>
            <a:r>
              <a:rPr lang="en-US" dirty="0"/>
              <a:t> </a:t>
            </a:r>
            <a:r>
              <a:rPr lang="en-US" dirty="0" err="1"/>
              <a:t>thông</a:t>
            </a:r>
            <a:r>
              <a:rPr lang="en-US" dirty="0"/>
              <a:t> tin </a:t>
            </a:r>
            <a:r>
              <a:rPr lang="en-US" dirty="0" err="1"/>
              <a:t>về</a:t>
            </a:r>
            <a:r>
              <a:rPr lang="en-US" dirty="0"/>
              <a:t> </a:t>
            </a:r>
            <a:r>
              <a:rPr lang="en-US" dirty="0" err="1"/>
              <a:t>tọa</a:t>
            </a:r>
            <a:r>
              <a:rPr lang="en-US" dirty="0"/>
              <a:t> </a:t>
            </a:r>
            <a:r>
              <a:rPr lang="en-US" dirty="0" err="1"/>
              <a:t>độ</a:t>
            </a:r>
            <a:r>
              <a:rPr lang="en-US" dirty="0"/>
              <a:t> </a:t>
            </a:r>
            <a:r>
              <a:rPr lang="en-US" dirty="0" err="1"/>
              <a:t>nhấp</a:t>
            </a:r>
            <a:r>
              <a:rPr lang="en-US" dirty="0"/>
              <a:t> </a:t>
            </a:r>
            <a:r>
              <a:rPr lang="en-US" dirty="0" err="1"/>
              <a:t>chuột</a:t>
            </a:r>
            <a:r>
              <a:rPr lang="en-US" dirty="0"/>
              <a:t> </a:t>
            </a:r>
            <a:r>
              <a:rPr lang="en-US" dirty="0" err="1"/>
              <a:t>phải</a:t>
            </a:r>
            <a:r>
              <a:rPr lang="en-US" dirty="0"/>
              <a:t> </a:t>
            </a:r>
            <a:r>
              <a:rPr lang="en-US" dirty="0" err="1"/>
              <a:t>vào</a:t>
            </a:r>
            <a:r>
              <a:rPr lang="en-US" dirty="0"/>
              <a:t> </a:t>
            </a:r>
            <a:r>
              <a:rPr lang="en-US" dirty="0" err="1"/>
              <a:t>lớp</a:t>
            </a:r>
            <a:r>
              <a:rPr lang="en-US" dirty="0"/>
              <a:t> </a:t>
            </a:r>
            <a:r>
              <a:rPr lang="en-US" dirty="0" err="1"/>
              <a:t>nó</a:t>
            </a:r>
            <a:r>
              <a:rPr lang="en-US" dirty="0"/>
              <a:t> </a:t>
            </a:r>
            <a:r>
              <a:rPr lang="en-US" dirty="0" err="1"/>
              <a:t>và</a:t>
            </a:r>
            <a:r>
              <a:rPr lang="en-US" dirty="0"/>
              <a:t> </a:t>
            </a:r>
            <a:r>
              <a:rPr lang="en-US" dirty="0" err="1"/>
              <a:t>chọn</a:t>
            </a:r>
            <a:r>
              <a:rPr lang="en-US" dirty="0"/>
              <a:t> </a:t>
            </a:r>
            <a:r>
              <a:rPr lang="en-US" b="1" dirty="0"/>
              <a:t>Properties</a:t>
            </a:r>
            <a:r>
              <a:rPr lang="en-US" dirty="0"/>
              <a:t>.</a:t>
            </a:r>
          </a:p>
          <a:p>
            <a:pPr lvl="3">
              <a:buClr>
                <a:srgbClr val="514843"/>
              </a:buClr>
            </a:pPr>
            <a:r>
              <a:rPr lang="en-US" dirty="0" err="1"/>
              <a:t>Chọn</a:t>
            </a:r>
            <a:r>
              <a:rPr lang="en-US" dirty="0"/>
              <a:t> </a:t>
            </a:r>
            <a:r>
              <a:rPr lang="en-US" dirty="0" err="1"/>
              <a:t>mục</a:t>
            </a:r>
            <a:r>
              <a:rPr lang="en-US" dirty="0"/>
              <a:t> </a:t>
            </a:r>
            <a:r>
              <a:rPr lang="en-US" b="1" dirty="0"/>
              <a:t>Source</a:t>
            </a:r>
            <a:r>
              <a:rPr lang="en-US" dirty="0"/>
              <a:t> </a:t>
            </a:r>
            <a:r>
              <a:rPr lang="en-US" dirty="0" err="1"/>
              <a:t>để</a:t>
            </a:r>
            <a:r>
              <a:rPr lang="en-US" dirty="0"/>
              <a:t> </a:t>
            </a:r>
            <a:r>
              <a:rPr lang="en-US" dirty="0" err="1"/>
              <a:t>tra</a:t>
            </a:r>
            <a:r>
              <a:rPr lang="en-US" dirty="0"/>
              <a:t> </a:t>
            </a:r>
            <a:r>
              <a:rPr lang="en-US" dirty="0" err="1"/>
              <a:t>cứu</a:t>
            </a:r>
            <a:r>
              <a:rPr lang="en-US" dirty="0"/>
              <a:t> </a:t>
            </a:r>
            <a:r>
              <a:rPr lang="en-US" dirty="0" err="1"/>
              <a:t>thông</a:t>
            </a:r>
            <a:r>
              <a:rPr lang="en-US" dirty="0"/>
              <a:t> tin </a:t>
            </a:r>
            <a:r>
              <a:rPr lang="en-US" dirty="0" err="1"/>
              <a:t>hệ</a:t>
            </a:r>
            <a:r>
              <a:rPr lang="en-US" dirty="0"/>
              <a:t> </a:t>
            </a:r>
            <a:r>
              <a:rPr lang="en-US" dirty="0" err="1"/>
              <a:t>tọa</a:t>
            </a:r>
            <a:r>
              <a:rPr lang="en-US" dirty="0"/>
              <a:t> </a:t>
            </a:r>
            <a:r>
              <a:rPr lang="en-US" dirty="0" err="1"/>
              <a:t>độ</a:t>
            </a:r>
            <a:r>
              <a:rPr lang="en-US" dirty="0"/>
              <a:t> </a:t>
            </a:r>
            <a:r>
              <a:rPr lang="en-US" dirty="0" err="1"/>
              <a:t>của</a:t>
            </a:r>
            <a:r>
              <a:rPr lang="en-US" dirty="0"/>
              <a:t> </a:t>
            </a:r>
            <a:r>
              <a:rPr lang="en-US" dirty="0" err="1"/>
              <a:t>một</a:t>
            </a:r>
            <a:r>
              <a:rPr lang="en-US" dirty="0"/>
              <a:t> </a:t>
            </a:r>
            <a:r>
              <a:rPr lang="en-US" dirty="0" err="1"/>
              <a:t>lớp</a:t>
            </a:r>
            <a:r>
              <a:rPr lang="en-US" dirty="0"/>
              <a:t> </a:t>
            </a:r>
            <a:r>
              <a:rPr lang="en-US" dirty="0" err="1"/>
              <a:t>dữ</a:t>
            </a:r>
            <a:r>
              <a:rPr lang="en-US" dirty="0"/>
              <a:t> </a:t>
            </a:r>
            <a:r>
              <a:rPr lang="en-US" dirty="0" err="1"/>
              <a:t>liệu</a:t>
            </a:r>
            <a:r>
              <a:rPr lang="en-US" dirty="0"/>
              <a:t>.</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39</a:t>
            </a:fld>
            <a:endParaRPr lang="en-US"/>
          </a:p>
        </p:txBody>
      </p:sp>
    </p:spTree>
    <p:extLst>
      <p:ext uri="{BB962C8B-B14F-4D97-AF65-F5344CB8AC3E}">
        <p14:creationId xmlns:p14="http://schemas.microsoft.com/office/powerpoint/2010/main" val="367778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down)">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wipe(down)">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wipe(down)">
                                      <p:cBhvr>
                                        <p:cTn id="17" dur="500"/>
                                        <p:tgtEl>
                                          <p:spTgt spid="14">
                                            <p:txEl>
                                              <p:pRg st="2" end="2"/>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14">
                                            <p:txEl>
                                              <p:pRg st="3" end="3"/>
                                            </p:txEl>
                                          </p:spTgt>
                                        </p:tgtEl>
                                        <p:attrNameLst>
                                          <p:attrName>style.visibility</p:attrName>
                                        </p:attrNameLst>
                                      </p:cBhvr>
                                      <p:to>
                                        <p:strVal val="visible"/>
                                      </p:to>
                                    </p:set>
                                    <p:animEffect transition="in" filter="wipe(down)">
                                      <p:cBhvr>
                                        <p:cTn id="20" dur="500"/>
                                        <p:tgtEl>
                                          <p:spTgt spid="14">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4">
                                            <p:txEl>
                                              <p:pRg st="4" end="4"/>
                                            </p:txEl>
                                          </p:spTgt>
                                        </p:tgtEl>
                                        <p:attrNameLst>
                                          <p:attrName>style.visibility</p:attrName>
                                        </p:attrNameLst>
                                      </p:cBhvr>
                                      <p:to>
                                        <p:strVal val="visible"/>
                                      </p:to>
                                    </p:set>
                                    <p:animEffect transition="in" filter="wipe(down)">
                                      <p:cBhvr>
                                        <p:cTn id="25" dur="500"/>
                                        <p:tgtEl>
                                          <p:spTgt spid="14">
                                            <p:txEl>
                                              <p:pRg st="4" end="4"/>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14">
                                            <p:txEl>
                                              <p:pRg st="5" end="5"/>
                                            </p:txEl>
                                          </p:spTgt>
                                        </p:tgtEl>
                                        <p:attrNameLst>
                                          <p:attrName>style.visibility</p:attrName>
                                        </p:attrNameLst>
                                      </p:cBhvr>
                                      <p:to>
                                        <p:strVal val="visible"/>
                                      </p:to>
                                    </p:set>
                                    <p:animEffect transition="in" filter="wipe(down)">
                                      <p:cBhvr>
                                        <p:cTn id="28" dur="500"/>
                                        <p:tgtEl>
                                          <p:spTgt spid="14">
                                            <p:txEl>
                                              <p:pRg st="5" end="5"/>
                                            </p:txEl>
                                          </p:spTgt>
                                        </p:tgtEl>
                                      </p:cBhvr>
                                    </p:animEffect>
                                  </p:childTnLst>
                                </p:cTn>
                              </p:par>
                              <p:par>
                                <p:cTn id="29" presetID="22" presetClass="entr" presetSubtype="4" fill="hold" nodeType="withEffect">
                                  <p:stCondLst>
                                    <p:cond delay="0"/>
                                  </p:stCondLst>
                                  <p:childTnLst>
                                    <p:set>
                                      <p:cBhvr>
                                        <p:cTn id="30" dur="1" fill="hold">
                                          <p:stCondLst>
                                            <p:cond delay="0"/>
                                          </p:stCondLst>
                                        </p:cTn>
                                        <p:tgtEl>
                                          <p:spTgt spid="14">
                                            <p:txEl>
                                              <p:pRg st="6" end="6"/>
                                            </p:txEl>
                                          </p:spTgt>
                                        </p:tgtEl>
                                        <p:attrNameLst>
                                          <p:attrName>style.visibility</p:attrName>
                                        </p:attrNameLst>
                                      </p:cBhvr>
                                      <p:to>
                                        <p:strVal val="visible"/>
                                      </p:to>
                                    </p:set>
                                    <p:animEffect transition="in" filter="wipe(down)">
                                      <p:cBhvr>
                                        <p:cTn id="31" dur="500"/>
                                        <p:tgtEl>
                                          <p:spTgt spid="14">
                                            <p:txEl>
                                              <p:pRg st="6" end="6"/>
                                            </p:txEl>
                                          </p:spTgt>
                                        </p:tgtEl>
                                      </p:cBhvr>
                                    </p:animEffect>
                                  </p:childTnLst>
                                </p:cTn>
                              </p:par>
                              <p:par>
                                <p:cTn id="32" presetID="22" presetClass="entr" presetSubtype="4" fill="hold" nodeType="withEffect">
                                  <p:stCondLst>
                                    <p:cond delay="0"/>
                                  </p:stCondLst>
                                  <p:childTnLst>
                                    <p:set>
                                      <p:cBhvr>
                                        <p:cTn id="33" dur="1" fill="hold">
                                          <p:stCondLst>
                                            <p:cond delay="0"/>
                                          </p:stCondLst>
                                        </p:cTn>
                                        <p:tgtEl>
                                          <p:spTgt spid="14">
                                            <p:txEl>
                                              <p:pRg st="7" end="7"/>
                                            </p:txEl>
                                          </p:spTgt>
                                        </p:tgtEl>
                                        <p:attrNameLst>
                                          <p:attrName>style.visibility</p:attrName>
                                        </p:attrNameLst>
                                      </p:cBhvr>
                                      <p:to>
                                        <p:strVal val="visible"/>
                                      </p:to>
                                    </p:set>
                                    <p:animEffect transition="in" filter="wipe(down)">
                                      <p:cBhvr>
                                        <p:cTn id="34" dur="500"/>
                                        <p:tgtEl>
                                          <p:spTgt spid="1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Lý thuyết cần thiết</a:t>
            </a:r>
          </a:p>
        </p:txBody>
      </p:sp>
      <p:sp>
        <p:nvSpPr>
          <p:cNvPr id="14" name="Content Placeholder 13"/>
          <p:cNvSpPr>
            <a:spLocks noGrp="1"/>
          </p:cNvSpPr>
          <p:nvPr>
            <p:ph idx="1"/>
          </p:nvPr>
        </p:nvSpPr>
        <p:spPr>
          <a:xfrm>
            <a:off x="828675" y="1600199"/>
            <a:ext cx="7486650" cy="4756141"/>
          </a:xfrm>
        </p:spPr>
        <p:txBody>
          <a:bodyPr/>
          <a:lstStyle/>
          <a:p>
            <a:pPr>
              <a:buClr>
                <a:srgbClr val="514843"/>
              </a:buClr>
            </a:pPr>
            <a:r>
              <a:rPr lang="en-US"/>
              <a:t>Quy trình xây dựng và quản lý cơ sở dữ liệu</a:t>
            </a:r>
          </a:p>
          <a:p>
            <a:pPr lvl="1">
              <a:buClr>
                <a:srgbClr val="514843"/>
              </a:buClr>
            </a:pPr>
            <a:r>
              <a:rPr lang="en-US"/>
              <a:t>Các định dạng dữ liệu trong ArcGIS</a:t>
            </a:r>
          </a:p>
          <a:p>
            <a:pPr lvl="2">
              <a:buClr>
                <a:srgbClr val="514843"/>
              </a:buClr>
            </a:pPr>
            <a:r>
              <a:rPr lang="en-US"/>
              <a:t>Shapefile</a:t>
            </a:r>
          </a:p>
          <a:p>
            <a:pPr lvl="3">
              <a:buClr>
                <a:srgbClr val="514843"/>
              </a:buClr>
            </a:pPr>
            <a:r>
              <a:rPr lang="en-US"/>
              <a:t>Shapefile rất hay được dùng trong thành phần bản đồ và trong một số phân tích. Phần lớn dữ liệu địa lý đều nằm ở dạng shapefile, mỗi shapefile chỉ lưu các đối tượng trong những lớp đối tượng đơn.</a:t>
            </a:r>
          </a:p>
          <a:p>
            <a:pPr lvl="3">
              <a:buClr>
                <a:srgbClr val="514843"/>
              </a:buClr>
            </a:pPr>
            <a:r>
              <a:rPr lang="en-US"/>
              <a:t>Các đối tượng trong shapefile: Shapefile quản lý 1 trong ba kiểu đối tượng thường hay sử dụng là điểm, đường, vùng.</a:t>
            </a:r>
          </a:p>
          <a:p>
            <a:pPr lvl="3">
              <a:buClr>
                <a:srgbClr val="514843"/>
              </a:buClr>
            </a:pPr>
            <a:r>
              <a:rPr lang="en-US"/>
              <a:t>Thực chất shapefile không phải là 1 file mà là 5-6 file có tên giống nhau nhưng đuôi khác nhau:</a:t>
            </a:r>
          </a:p>
          <a:p>
            <a:pPr lvl="4">
              <a:buClr>
                <a:srgbClr val="514843"/>
              </a:buClr>
            </a:pPr>
            <a:r>
              <a:rPr lang="en-US"/>
              <a:t>*.shp: Chưa các đối tượng không gian (geometry)</a:t>
            </a:r>
          </a:p>
          <a:p>
            <a:pPr lvl="4">
              <a:buClr>
                <a:srgbClr val="514843"/>
              </a:buClr>
            </a:pPr>
            <a:r>
              <a:rPr lang="en-US"/>
              <a:t>*.dbf: Bảng thuộc tính</a:t>
            </a:r>
          </a:p>
          <a:p>
            <a:pPr lvl="4">
              <a:buClr>
                <a:srgbClr val="514843"/>
              </a:buClr>
            </a:pPr>
            <a:r>
              <a:rPr lang="en-US"/>
              <a:t>*.shx: Chỉ số để liên kết đối tượng với bảng thuộc tính</a:t>
            </a:r>
          </a:p>
          <a:p>
            <a:pPr lvl="4">
              <a:buClr>
                <a:srgbClr val="514843"/>
              </a:buClr>
            </a:pPr>
            <a:r>
              <a:rPr lang="en-US"/>
              <a:t>*.prj: Nếu có thì đó là file sẽ xác định hệ quy chiếu của shapefile</a:t>
            </a:r>
          </a:p>
          <a:p>
            <a:pPr lvl="4">
              <a:buClr>
                <a:srgbClr val="514843"/>
              </a:buClr>
            </a:pPr>
            <a:r>
              <a:rPr lang="en-US"/>
              <a:t>*.cpg: Đây là file xác định font chữ sẽ sử dụng</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4</a:t>
            </a:fld>
            <a:endParaRPr lang="en-US"/>
          </a:p>
        </p:txBody>
      </p:sp>
    </p:spTree>
    <p:extLst>
      <p:ext uri="{BB962C8B-B14F-4D97-AF65-F5344CB8AC3E}">
        <p14:creationId xmlns:p14="http://schemas.microsoft.com/office/powerpoint/2010/main" val="1990159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animEffect transition="in" filter="wipe(down)">
                                      <p:cBhvr>
                                        <p:cTn id="7" dur="500"/>
                                        <p:tgtEl>
                                          <p:spTgt spid="1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wipe(down)">
                                      <p:cBhvr>
                                        <p:cTn id="12" dur="500"/>
                                        <p:tgtEl>
                                          <p:spTgt spid="14">
                                            <p:txEl>
                                              <p:pRg st="2" end="2"/>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animEffect transition="in" filter="wipe(down)">
                                      <p:cBhvr>
                                        <p:cTn id="15" dur="500"/>
                                        <p:tgtEl>
                                          <p:spTgt spid="14">
                                            <p:txEl>
                                              <p:pRg st="3" end="3"/>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14">
                                            <p:txEl>
                                              <p:pRg st="4" end="4"/>
                                            </p:txEl>
                                          </p:spTgt>
                                        </p:tgtEl>
                                        <p:attrNameLst>
                                          <p:attrName>style.visibility</p:attrName>
                                        </p:attrNameLst>
                                      </p:cBhvr>
                                      <p:to>
                                        <p:strVal val="visible"/>
                                      </p:to>
                                    </p:set>
                                    <p:animEffect transition="in" filter="wipe(down)">
                                      <p:cBhvr>
                                        <p:cTn id="18" dur="500"/>
                                        <p:tgtEl>
                                          <p:spTgt spid="14">
                                            <p:txEl>
                                              <p:pRg st="4" end="4"/>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14">
                                            <p:txEl>
                                              <p:pRg st="5" end="5"/>
                                            </p:txEl>
                                          </p:spTgt>
                                        </p:tgtEl>
                                        <p:attrNameLst>
                                          <p:attrName>style.visibility</p:attrName>
                                        </p:attrNameLst>
                                      </p:cBhvr>
                                      <p:to>
                                        <p:strVal val="visible"/>
                                      </p:to>
                                    </p:set>
                                    <p:animEffect transition="in" filter="wipe(down)">
                                      <p:cBhvr>
                                        <p:cTn id="21" dur="500"/>
                                        <p:tgtEl>
                                          <p:spTgt spid="14">
                                            <p:txEl>
                                              <p:pRg st="5" end="5"/>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14">
                                            <p:txEl>
                                              <p:pRg st="6" end="6"/>
                                            </p:txEl>
                                          </p:spTgt>
                                        </p:tgtEl>
                                        <p:attrNameLst>
                                          <p:attrName>style.visibility</p:attrName>
                                        </p:attrNameLst>
                                      </p:cBhvr>
                                      <p:to>
                                        <p:strVal val="visible"/>
                                      </p:to>
                                    </p:set>
                                    <p:animEffect transition="in" filter="wipe(down)">
                                      <p:cBhvr>
                                        <p:cTn id="24" dur="500"/>
                                        <p:tgtEl>
                                          <p:spTgt spid="14">
                                            <p:txEl>
                                              <p:pRg st="6" end="6"/>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14">
                                            <p:txEl>
                                              <p:pRg st="7" end="7"/>
                                            </p:txEl>
                                          </p:spTgt>
                                        </p:tgtEl>
                                        <p:attrNameLst>
                                          <p:attrName>style.visibility</p:attrName>
                                        </p:attrNameLst>
                                      </p:cBhvr>
                                      <p:to>
                                        <p:strVal val="visible"/>
                                      </p:to>
                                    </p:set>
                                    <p:animEffect transition="in" filter="wipe(down)">
                                      <p:cBhvr>
                                        <p:cTn id="27" dur="500"/>
                                        <p:tgtEl>
                                          <p:spTgt spid="14">
                                            <p:txEl>
                                              <p:pRg st="7" end="7"/>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14">
                                            <p:txEl>
                                              <p:pRg st="8" end="8"/>
                                            </p:txEl>
                                          </p:spTgt>
                                        </p:tgtEl>
                                        <p:attrNameLst>
                                          <p:attrName>style.visibility</p:attrName>
                                        </p:attrNameLst>
                                      </p:cBhvr>
                                      <p:to>
                                        <p:strVal val="visible"/>
                                      </p:to>
                                    </p:set>
                                    <p:animEffect transition="in" filter="wipe(down)">
                                      <p:cBhvr>
                                        <p:cTn id="30" dur="500"/>
                                        <p:tgtEl>
                                          <p:spTgt spid="14">
                                            <p:txEl>
                                              <p:pRg st="8" end="8"/>
                                            </p:txEl>
                                          </p:spTgt>
                                        </p:tgtEl>
                                      </p:cBhvr>
                                    </p:animEffect>
                                  </p:childTnLst>
                                </p:cTn>
                              </p:par>
                              <p:par>
                                <p:cTn id="31" presetID="22" presetClass="entr" presetSubtype="4" fill="hold" nodeType="withEffect">
                                  <p:stCondLst>
                                    <p:cond delay="0"/>
                                  </p:stCondLst>
                                  <p:childTnLst>
                                    <p:set>
                                      <p:cBhvr>
                                        <p:cTn id="32" dur="1" fill="hold">
                                          <p:stCondLst>
                                            <p:cond delay="0"/>
                                          </p:stCondLst>
                                        </p:cTn>
                                        <p:tgtEl>
                                          <p:spTgt spid="14">
                                            <p:txEl>
                                              <p:pRg st="9" end="9"/>
                                            </p:txEl>
                                          </p:spTgt>
                                        </p:tgtEl>
                                        <p:attrNameLst>
                                          <p:attrName>style.visibility</p:attrName>
                                        </p:attrNameLst>
                                      </p:cBhvr>
                                      <p:to>
                                        <p:strVal val="visible"/>
                                      </p:to>
                                    </p:set>
                                    <p:animEffect transition="in" filter="wipe(down)">
                                      <p:cBhvr>
                                        <p:cTn id="33" dur="500"/>
                                        <p:tgtEl>
                                          <p:spTgt spid="14">
                                            <p:txEl>
                                              <p:pRg st="9" end="9"/>
                                            </p:txEl>
                                          </p:spTgt>
                                        </p:tgtEl>
                                      </p:cBhvr>
                                    </p:animEffect>
                                  </p:childTnLst>
                                </p:cTn>
                              </p:par>
                              <p:par>
                                <p:cTn id="34" presetID="22" presetClass="entr" presetSubtype="4" fill="hold" nodeType="withEffect">
                                  <p:stCondLst>
                                    <p:cond delay="0"/>
                                  </p:stCondLst>
                                  <p:childTnLst>
                                    <p:set>
                                      <p:cBhvr>
                                        <p:cTn id="35" dur="1" fill="hold">
                                          <p:stCondLst>
                                            <p:cond delay="0"/>
                                          </p:stCondLst>
                                        </p:cTn>
                                        <p:tgtEl>
                                          <p:spTgt spid="14">
                                            <p:txEl>
                                              <p:pRg st="10" end="10"/>
                                            </p:txEl>
                                          </p:spTgt>
                                        </p:tgtEl>
                                        <p:attrNameLst>
                                          <p:attrName>style.visibility</p:attrName>
                                        </p:attrNameLst>
                                      </p:cBhvr>
                                      <p:to>
                                        <p:strVal val="visible"/>
                                      </p:to>
                                    </p:set>
                                    <p:animEffect transition="in" filter="wipe(down)">
                                      <p:cBhvr>
                                        <p:cTn id="36" dur="500"/>
                                        <p:tgtEl>
                                          <p:spTgt spid="1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Thực hành xây dựng Cơ sở dữ liệu GIS Phủ Lý</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Làm quen với các hệ tọa độ trong ArcGIS</a:t>
            </a:r>
          </a:p>
          <a:p>
            <a:pPr lvl="1">
              <a:buClr>
                <a:srgbClr val="514843"/>
              </a:buClr>
            </a:pPr>
            <a:r>
              <a:rPr lang="en-US"/>
              <a:t>Khai báo và chuyển đổi hệ tọa độ trong ArcGIS 10.x</a:t>
            </a:r>
          </a:p>
          <a:p>
            <a:pPr lvl="2">
              <a:buClr>
                <a:srgbClr val="514843"/>
              </a:buClr>
            </a:pPr>
            <a:r>
              <a:rPr lang="en-US"/>
              <a:t>Xem thông tin tọa độ trong ArcMap</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40</a:t>
            </a:fld>
            <a:endParaRPr lang="en-US"/>
          </a:p>
        </p:txBody>
      </p:sp>
      <p:pic>
        <p:nvPicPr>
          <p:cNvPr id="5" name="Picture 4">
            <a:extLst>
              <a:ext uri="{FF2B5EF4-FFF2-40B4-BE49-F238E27FC236}">
                <a16:creationId xmlns:a16="http://schemas.microsoft.com/office/drawing/2014/main" id="{3277D51E-7865-4548-ADE8-0F89C3AB06FA}"/>
              </a:ext>
            </a:extLst>
          </p:cNvPr>
          <p:cNvPicPr>
            <a:picLocks noChangeAspect="1"/>
          </p:cNvPicPr>
          <p:nvPr/>
        </p:nvPicPr>
        <p:blipFill>
          <a:blip r:embed="rId2"/>
          <a:stretch>
            <a:fillRect/>
          </a:stretch>
        </p:blipFill>
        <p:spPr>
          <a:xfrm>
            <a:off x="1457146" y="2739089"/>
            <a:ext cx="6228571" cy="3485714"/>
          </a:xfrm>
          <a:prstGeom prst="rect">
            <a:avLst/>
          </a:prstGeom>
        </p:spPr>
      </p:pic>
    </p:spTree>
    <p:extLst>
      <p:ext uri="{BB962C8B-B14F-4D97-AF65-F5344CB8AC3E}">
        <p14:creationId xmlns:p14="http://schemas.microsoft.com/office/powerpoint/2010/main" val="178429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Thực hành xây dựng Cơ sở dữ liệu GIS Phủ Lý</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Làm quen với các hệ tọa độ trong ArcGIS</a:t>
            </a:r>
          </a:p>
          <a:p>
            <a:pPr lvl="1">
              <a:buClr>
                <a:srgbClr val="514843"/>
              </a:buClr>
            </a:pPr>
            <a:r>
              <a:rPr lang="en-US"/>
              <a:t>Khai báo và chuyển đổi hệ tọa độ trong ArcGIS 10.x</a:t>
            </a:r>
          </a:p>
          <a:p>
            <a:pPr lvl="2">
              <a:buClr>
                <a:srgbClr val="514843"/>
              </a:buClr>
            </a:pPr>
            <a:r>
              <a:rPr lang="en-US"/>
              <a:t>Khai báo hệ tọa độ cho dữ liệu trong ArcCatalog</a:t>
            </a:r>
          </a:p>
          <a:p>
            <a:pPr lvl="3">
              <a:buClr>
                <a:srgbClr val="514843"/>
              </a:buClr>
            </a:pPr>
            <a:r>
              <a:rPr lang="en-US"/>
              <a:t>Trên cửa sổ Catalog của ArcMap nhấp chuột phải vào layer </a:t>
            </a:r>
            <a:r>
              <a:rPr lang="en-US" b="1"/>
              <a:t>TimDuong_PL_WGS </a:t>
            </a:r>
            <a:r>
              <a:rPr lang="en-US"/>
              <a:t>trong thư mục và chọn </a:t>
            </a:r>
            <a:r>
              <a:rPr lang="en-US" b="1"/>
              <a:t>Properties</a:t>
            </a:r>
            <a:r>
              <a:rPr lang="en-US"/>
              <a:t>.</a:t>
            </a:r>
          </a:p>
          <a:p>
            <a:pPr lvl="3">
              <a:buClr>
                <a:srgbClr val="514843"/>
              </a:buClr>
            </a:pPr>
            <a:r>
              <a:rPr lang="en-US"/>
              <a:t>Vào thẻ </a:t>
            </a:r>
            <a:r>
              <a:rPr lang="en-US" b="1"/>
              <a:t>X, Y Coordinate System</a:t>
            </a:r>
            <a:r>
              <a:rPr lang="en-US"/>
              <a:t>, chọn hệ tọa độ </a:t>
            </a:r>
            <a:r>
              <a:rPr lang="en-US" b="1"/>
              <a:t>WGS 1984 UTM Zone 48N </a:t>
            </a:r>
            <a:r>
              <a:rPr lang="en-US"/>
              <a:t>theo đường dẫn </a:t>
            </a:r>
            <a:r>
              <a:rPr lang="en-US" b="1"/>
              <a:t>Projected Coordinate Systems/ UTM/ WGS 1984/ Northerm Hemisphere.</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41</a:t>
            </a:fld>
            <a:endParaRPr lang="en-US"/>
          </a:p>
        </p:txBody>
      </p:sp>
      <p:pic>
        <p:nvPicPr>
          <p:cNvPr id="2" name="Picture 1">
            <a:extLst>
              <a:ext uri="{FF2B5EF4-FFF2-40B4-BE49-F238E27FC236}">
                <a16:creationId xmlns:a16="http://schemas.microsoft.com/office/drawing/2014/main" id="{52ED57C9-E1EF-4CF1-BC5E-47B15393DD2D}"/>
              </a:ext>
            </a:extLst>
          </p:cNvPr>
          <p:cNvPicPr>
            <a:picLocks noChangeAspect="1"/>
          </p:cNvPicPr>
          <p:nvPr/>
        </p:nvPicPr>
        <p:blipFill>
          <a:blip r:embed="rId2"/>
          <a:stretch>
            <a:fillRect/>
          </a:stretch>
        </p:blipFill>
        <p:spPr>
          <a:xfrm>
            <a:off x="2478382" y="3995381"/>
            <a:ext cx="4186099" cy="2360959"/>
          </a:xfrm>
          <a:prstGeom prst="rect">
            <a:avLst/>
          </a:prstGeom>
        </p:spPr>
      </p:pic>
    </p:spTree>
    <p:extLst>
      <p:ext uri="{BB962C8B-B14F-4D97-AF65-F5344CB8AC3E}">
        <p14:creationId xmlns:p14="http://schemas.microsoft.com/office/powerpoint/2010/main" val="64204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animEffect transition="in" filter="wipe(down)">
                                      <p:cBhvr>
                                        <p:cTn id="7" dur="500"/>
                                        <p:tgtEl>
                                          <p:spTgt spid="1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xEl>
                                              <p:pRg st="3" end="3"/>
                                            </p:txEl>
                                          </p:spTgt>
                                        </p:tgtEl>
                                        <p:attrNameLst>
                                          <p:attrName>style.visibility</p:attrName>
                                        </p:attrNameLst>
                                      </p:cBhvr>
                                      <p:to>
                                        <p:strVal val="visible"/>
                                      </p:to>
                                    </p:set>
                                    <p:animEffect transition="in" filter="wipe(down)">
                                      <p:cBhvr>
                                        <p:cTn id="12" dur="500"/>
                                        <p:tgtEl>
                                          <p:spTgt spid="14">
                                            <p:txEl>
                                              <p:pRg st="3" end="3"/>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animEffect transition="in" filter="wipe(down)">
                                      <p:cBhvr>
                                        <p:cTn id="15" dur="500"/>
                                        <p:tgtEl>
                                          <p:spTgt spid="14">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down)">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Thực hành xây dựng Cơ sở dữ liệu GIS Phủ Lý</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Làm quen với các hệ tọa độ trong ArcGIS</a:t>
            </a:r>
          </a:p>
          <a:p>
            <a:pPr lvl="1">
              <a:buClr>
                <a:srgbClr val="514843"/>
              </a:buClr>
            </a:pPr>
            <a:r>
              <a:rPr lang="en-US"/>
              <a:t>Khai báo và chuyển đổi hệ tọa độ trong ArcGIS 10.x</a:t>
            </a:r>
          </a:p>
          <a:p>
            <a:pPr lvl="2">
              <a:buClr>
                <a:srgbClr val="514843"/>
              </a:buClr>
            </a:pPr>
            <a:r>
              <a:rPr lang="en-US"/>
              <a:t>Xây dựng công thức chuyển đổi giữa 2 hệ tọa độ WGS 1984 và VN2000</a:t>
            </a:r>
          </a:p>
          <a:p>
            <a:pPr lvl="3" algn="l">
              <a:buClr>
                <a:srgbClr val="514843"/>
              </a:buClr>
            </a:pPr>
            <a:r>
              <a:rPr lang="en-US"/>
              <a:t>Trên ArcToolbox chọn công </a:t>
            </a:r>
            <a:br>
              <a:rPr lang="en-US"/>
            </a:br>
            <a:r>
              <a:rPr lang="en-US"/>
              <a:t>cụ Create Custom Geographic </a:t>
            </a:r>
            <a:br>
              <a:rPr lang="en-US"/>
            </a:br>
            <a:r>
              <a:rPr lang="en-US"/>
              <a:t>Transformation theo đường dẫn </a:t>
            </a:r>
            <a:br>
              <a:rPr lang="en-US"/>
            </a:br>
            <a:r>
              <a:rPr lang="en-US"/>
              <a:t>Data Management tools/ </a:t>
            </a:r>
            <a:br>
              <a:rPr lang="en-US"/>
            </a:br>
            <a:r>
              <a:rPr lang="en-US"/>
              <a:t>Projections and Transformations.</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42</a:t>
            </a:fld>
            <a:endParaRPr lang="en-US"/>
          </a:p>
        </p:txBody>
      </p:sp>
      <p:pic>
        <p:nvPicPr>
          <p:cNvPr id="5" name="Picture 4">
            <a:extLst>
              <a:ext uri="{FF2B5EF4-FFF2-40B4-BE49-F238E27FC236}">
                <a16:creationId xmlns:a16="http://schemas.microsoft.com/office/drawing/2014/main" id="{E4373E31-9440-46B1-B70C-8405A98BFB4F}"/>
              </a:ext>
            </a:extLst>
          </p:cNvPr>
          <p:cNvPicPr>
            <a:picLocks noChangeAspect="1"/>
          </p:cNvPicPr>
          <p:nvPr/>
        </p:nvPicPr>
        <p:blipFill>
          <a:blip r:embed="rId2"/>
          <a:stretch>
            <a:fillRect/>
          </a:stretch>
        </p:blipFill>
        <p:spPr>
          <a:xfrm>
            <a:off x="5474480" y="2739520"/>
            <a:ext cx="2845346" cy="3037826"/>
          </a:xfrm>
          <a:prstGeom prst="rect">
            <a:avLst/>
          </a:prstGeom>
        </p:spPr>
      </p:pic>
      <p:pic>
        <p:nvPicPr>
          <p:cNvPr id="7" name="Picture 6">
            <a:extLst>
              <a:ext uri="{FF2B5EF4-FFF2-40B4-BE49-F238E27FC236}">
                <a16:creationId xmlns:a16="http://schemas.microsoft.com/office/drawing/2014/main" id="{57F143E7-1798-4A2F-91B7-E9FB278D32E0}"/>
              </a:ext>
            </a:extLst>
          </p:cNvPr>
          <p:cNvPicPr>
            <a:picLocks noChangeAspect="1"/>
          </p:cNvPicPr>
          <p:nvPr/>
        </p:nvPicPr>
        <p:blipFill>
          <a:blip r:embed="rId3"/>
          <a:stretch>
            <a:fillRect/>
          </a:stretch>
        </p:blipFill>
        <p:spPr>
          <a:xfrm>
            <a:off x="2064327" y="4097252"/>
            <a:ext cx="3235100" cy="2259087"/>
          </a:xfrm>
          <a:prstGeom prst="rect">
            <a:avLst/>
          </a:prstGeom>
        </p:spPr>
      </p:pic>
    </p:spTree>
    <p:extLst>
      <p:ext uri="{BB962C8B-B14F-4D97-AF65-F5344CB8AC3E}">
        <p14:creationId xmlns:p14="http://schemas.microsoft.com/office/powerpoint/2010/main" val="3800149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animEffect transition="in" filter="wipe(down)">
                                      <p:cBhvr>
                                        <p:cTn id="7" dur="500"/>
                                        <p:tgtEl>
                                          <p:spTgt spid="1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xEl>
                                              <p:pRg st="3" end="3"/>
                                            </p:txEl>
                                          </p:spTgt>
                                        </p:tgtEl>
                                        <p:attrNameLst>
                                          <p:attrName>style.visibility</p:attrName>
                                        </p:attrNameLst>
                                      </p:cBhvr>
                                      <p:to>
                                        <p:strVal val="visible"/>
                                      </p:to>
                                    </p:set>
                                    <p:animEffect transition="in" filter="wipe(down)">
                                      <p:cBhvr>
                                        <p:cTn id="12" dur="500"/>
                                        <p:tgtEl>
                                          <p:spTgt spid="14">
                                            <p:txEl>
                                              <p:pRg st="3" end="3"/>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Thực hành xây dựng Cơ sở dữ liệu GIS Phủ Lý</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Làm quen với các hệ tọa độ trong ArcGIS</a:t>
            </a:r>
          </a:p>
          <a:p>
            <a:pPr lvl="1">
              <a:buClr>
                <a:srgbClr val="514843"/>
              </a:buClr>
            </a:pPr>
            <a:r>
              <a:rPr lang="en-US"/>
              <a:t>Khai báo và chuyển đổi hệ tọa độ trong ArcGIS 10.x</a:t>
            </a:r>
          </a:p>
          <a:p>
            <a:pPr lvl="2">
              <a:buClr>
                <a:srgbClr val="514843"/>
              </a:buClr>
            </a:pPr>
            <a:r>
              <a:rPr lang="en-US"/>
              <a:t>Xây dựng công thức chuyển đổi giữa 2 hệ tọa độ WGS 1984 và VN2000</a:t>
            </a:r>
          </a:p>
          <a:p>
            <a:pPr lvl="3" algn="l">
              <a:buClr>
                <a:srgbClr val="514843"/>
              </a:buClr>
            </a:pPr>
            <a:r>
              <a:rPr lang="en-US"/>
              <a:t>Khai báo các thông số sau:</a:t>
            </a:r>
          </a:p>
          <a:p>
            <a:pPr lvl="4">
              <a:buClr>
                <a:srgbClr val="514843"/>
              </a:buClr>
            </a:pPr>
            <a:r>
              <a:rPr lang="en-US"/>
              <a:t>Mục </a:t>
            </a:r>
            <a:r>
              <a:rPr lang="en-US" b="1"/>
              <a:t>Geographic Transformation Name</a:t>
            </a:r>
            <a:r>
              <a:rPr lang="en-US"/>
              <a:t>: Đặt tên công thức là </a:t>
            </a:r>
            <a:r>
              <a:rPr lang="en-US" b="1"/>
              <a:t>“VN2000 To UTM WGS 84”</a:t>
            </a:r>
            <a:r>
              <a:rPr lang="en-US"/>
              <a:t>.</a:t>
            </a:r>
          </a:p>
          <a:p>
            <a:pPr lvl="4">
              <a:buClr>
                <a:srgbClr val="514843"/>
              </a:buClr>
            </a:pPr>
            <a:r>
              <a:rPr lang="en-US"/>
              <a:t>Mục </a:t>
            </a:r>
            <a:r>
              <a:rPr lang="en-US" b="1"/>
              <a:t>Input Geographic Coordinate System</a:t>
            </a:r>
            <a:r>
              <a:rPr lang="en-US"/>
              <a:t>: Chọn hệ tọa độ </a:t>
            </a:r>
            <a:r>
              <a:rPr lang="en-US" b="1"/>
              <a:t>WGS 1984 UTM Zone 48N</a:t>
            </a:r>
            <a:r>
              <a:rPr lang="en-US"/>
              <a:t> theo đường dẫn </a:t>
            </a:r>
            <a:r>
              <a:rPr lang="en-US" b="1"/>
              <a:t>XY Coordinate Systems/ Projected Coordinate Systems/ UTM/ WGS 1984/ Northern Hemisphere</a:t>
            </a:r>
            <a:r>
              <a:rPr lang="en-US"/>
              <a:t>.</a:t>
            </a:r>
          </a:p>
          <a:p>
            <a:pPr lvl="4">
              <a:buClr>
                <a:srgbClr val="514843"/>
              </a:buClr>
            </a:pPr>
            <a:r>
              <a:rPr lang="en-US"/>
              <a:t>Mục </a:t>
            </a:r>
            <a:r>
              <a:rPr lang="en-US" b="1"/>
              <a:t>Method</a:t>
            </a:r>
            <a:r>
              <a:rPr lang="en-US"/>
              <a:t>: Chọn cách thức nắn là </a:t>
            </a:r>
            <a:r>
              <a:rPr lang="en-US" b="1"/>
              <a:t>POSITION_VECTOR</a:t>
            </a:r>
            <a:r>
              <a:rPr lang="en-US"/>
              <a:t>.</a:t>
            </a:r>
          </a:p>
          <a:p>
            <a:pPr lvl="4">
              <a:buClr>
                <a:srgbClr val="514843"/>
              </a:buClr>
            </a:pPr>
            <a:r>
              <a:rPr lang="en-US"/>
              <a:t>Mục </a:t>
            </a:r>
            <a:r>
              <a:rPr lang="en-US" b="1"/>
              <a:t>Parameters</a:t>
            </a:r>
            <a:r>
              <a:rPr lang="en-US"/>
              <a:t>: Nhập 7 tham số chuyển đổi mà bộ tài nguyên môi trường đã công bố chính thức.</a:t>
            </a:r>
          </a:p>
          <a:p>
            <a:pPr lvl="5">
              <a:buClr>
                <a:srgbClr val="514843"/>
              </a:buClr>
            </a:pPr>
            <a:r>
              <a:rPr lang="en-US"/>
              <a:t>Tham số dịch chuyển gốc tọa độ (m): -191.90441429, </a:t>
            </a:r>
            <a:br>
              <a:rPr lang="en-US"/>
            </a:br>
            <a:r>
              <a:rPr lang="en-US"/>
              <a:t>-39.30318279, -111.45032835.</a:t>
            </a:r>
          </a:p>
          <a:p>
            <a:pPr lvl="5">
              <a:buClr>
                <a:srgbClr val="514843"/>
              </a:buClr>
            </a:pPr>
            <a:r>
              <a:rPr lang="en-US"/>
              <a:t>Góc xoay trục tọa độ: -0.00928836, 0.01975479, -0.00427372</a:t>
            </a:r>
          </a:p>
          <a:p>
            <a:pPr lvl="5">
              <a:buClr>
                <a:srgbClr val="514843"/>
              </a:buClr>
            </a:pPr>
            <a:r>
              <a:rPr lang="en-US"/>
              <a:t>Hệ số tỷ lệ chiều dài: k = 1.000000252906278</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43</a:t>
            </a:fld>
            <a:endParaRPr lang="en-US"/>
          </a:p>
        </p:txBody>
      </p:sp>
    </p:spTree>
    <p:extLst>
      <p:ext uri="{BB962C8B-B14F-4D97-AF65-F5344CB8AC3E}">
        <p14:creationId xmlns:p14="http://schemas.microsoft.com/office/powerpoint/2010/main" val="427065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animEffect transition="in" filter="wipe(down)">
                                      <p:cBhvr>
                                        <p:cTn id="7" dur="500"/>
                                        <p:tgtEl>
                                          <p:spTgt spid="14">
                                            <p:txEl>
                                              <p:pRg st="3" end="3"/>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4">
                                            <p:txEl>
                                              <p:pRg st="4" end="4"/>
                                            </p:txEl>
                                          </p:spTgt>
                                        </p:tgtEl>
                                        <p:attrNameLst>
                                          <p:attrName>style.visibility</p:attrName>
                                        </p:attrNameLst>
                                      </p:cBhvr>
                                      <p:to>
                                        <p:strVal val="visible"/>
                                      </p:to>
                                    </p:set>
                                    <p:animEffect transition="in" filter="wipe(down)">
                                      <p:cBhvr>
                                        <p:cTn id="10" dur="500"/>
                                        <p:tgtEl>
                                          <p:spTgt spid="14">
                                            <p:txEl>
                                              <p:pRg st="4" end="4"/>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14">
                                            <p:txEl>
                                              <p:pRg st="5" end="5"/>
                                            </p:txEl>
                                          </p:spTgt>
                                        </p:tgtEl>
                                        <p:attrNameLst>
                                          <p:attrName>style.visibility</p:attrName>
                                        </p:attrNameLst>
                                      </p:cBhvr>
                                      <p:to>
                                        <p:strVal val="visible"/>
                                      </p:to>
                                    </p:set>
                                    <p:animEffect transition="in" filter="wipe(down)">
                                      <p:cBhvr>
                                        <p:cTn id="13" dur="500"/>
                                        <p:tgtEl>
                                          <p:spTgt spid="14">
                                            <p:txEl>
                                              <p:pRg st="5" end="5"/>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14">
                                            <p:txEl>
                                              <p:pRg st="6" end="6"/>
                                            </p:txEl>
                                          </p:spTgt>
                                        </p:tgtEl>
                                        <p:attrNameLst>
                                          <p:attrName>style.visibility</p:attrName>
                                        </p:attrNameLst>
                                      </p:cBhvr>
                                      <p:to>
                                        <p:strVal val="visible"/>
                                      </p:to>
                                    </p:set>
                                    <p:animEffect transition="in" filter="wipe(down)">
                                      <p:cBhvr>
                                        <p:cTn id="16" dur="500"/>
                                        <p:tgtEl>
                                          <p:spTgt spid="14">
                                            <p:txEl>
                                              <p:pRg st="6" end="6"/>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14">
                                            <p:txEl>
                                              <p:pRg st="7" end="7"/>
                                            </p:txEl>
                                          </p:spTgt>
                                        </p:tgtEl>
                                        <p:attrNameLst>
                                          <p:attrName>style.visibility</p:attrName>
                                        </p:attrNameLst>
                                      </p:cBhvr>
                                      <p:to>
                                        <p:strVal val="visible"/>
                                      </p:to>
                                    </p:set>
                                    <p:animEffect transition="in" filter="wipe(down)">
                                      <p:cBhvr>
                                        <p:cTn id="19" dur="500"/>
                                        <p:tgtEl>
                                          <p:spTgt spid="14">
                                            <p:txEl>
                                              <p:pRg st="7" end="7"/>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14">
                                            <p:txEl>
                                              <p:pRg st="8" end="8"/>
                                            </p:txEl>
                                          </p:spTgt>
                                        </p:tgtEl>
                                        <p:attrNameLst>
                                          <p:attrName>style.visibility</p:attrName>
                                        </p:attrNameLst>
                                      </p:cBhvr>
                                      <p:to>
                                        <p:strVal val="visible"/>
                                      </p:to>
                                    </p:set>
                                    <p:animEffect transition="in" filter="wipe(down)">
                                      <p:cBhvr>
                                        <p:cTn id="22" dur="500"/>
                                        <p:tgtEl>
                                          <p:spTgt spid="14">
                                            <p:txEl>
                                              <p:pRg st="8" end="8"/>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14">
                                            <p:txEl>
                                              <p:pRg st="9" end="9"/>
                                            </p:txEl>
                                          </p:spTgt>
                                        </p:tgtEl>
                                        <p:attrNameLst>
                                          <p:attrName>style.visibility</p:attrName>
                                        </p:attrNameLst>
                                      </p:cBhvr>
                                      <p:to>
                                        <p:strVal val="visible"/>
                                      </p:to>
                                    </p:set>
                                    <p:animEffect transition="in" filter="wipe(down)">
                                      <p:cBhvr>
                                        <p:cTn id="25" dur="500"/>
                                        <p:tgtEl>
                                          <p:spTgt spid="14">
                                            <p:txEl>
                                              <p:pRg st="9" end="9"/>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14">
                                            <p:txEl>
                                              <p:pRg st="10" end="10"/>
                                            </p:txEl>
                                          </p:spTgt>
                                        </p:tgtEl>
                                        <p:attrNameLst>
                                          <p:attrName>style.visibility</p:attrName>
                                        </p:attrNameLst>
                                      </p:cBhvr>
                                      <p:to>
                                        <p:strVal val="visible"/>
                                      </p:to>
                                    </p:set>
                                    <p:animEffect transition="in" filter="wipe(down)">
                                      <p:cBhvr>
                                        <p:cTn id="28" dur="500"/>
                                        <p:tgtEl>
                                          <p:spTgt spid="1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Thực hành xây dựng Cơ sở dữ liệu GIS Phủ Lý</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Làm quen với các hệ tọa độ trong ArcGIS</a:t>
            </a:r>
          </a:p>
          <a:p>
            <a:pPr lvl="1">
              <a:buClr>
                <a:srgbClr val="514843"/>
              </a:buClr>
            </a:pPr>
            <a:r>
              <a:rPr lang="en-US"/>
              <a:t>Khai báo và chuyển đổi hệ tọa độ trong ArcGIS 10.x</a:t>
            </a:r>
          </a:p>
          <a:p>
            <a:pPr lvl="2">
              <a:buClr>
                <a:srgbClr val="514843"/>
              </a:buClr>
            </a:pPr>
            <a:r>
              <a:rPr lang="en-US"/>
              <a:t>Xây dựng công thức chuyển đổi giữa 2 hệ tọa độ WGS 1984 và VN2000</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44</a:t>
            </a:fld>
            <a:endParaRPr lang="en-US"/>
          </a:p>
        </p:txBody>
      </p:sp>
      <p:pic>
        <p:nvPicPr>
          <p:cNvPr id="2" name="Picture 1">
            <a:extLst>
              <a:ext uri="{FF2B5EF4-FFF2-40B4-BE49-F238E27FC236}">
                <a16:creationId xmlns:a16="http://schemas.microsoft.com/office/drawing/2014/main" id="{834A0DC7-860F-4445-820B-DFE0B544016D}"/>
              </a:ext>
            </a:extLst>
          </p:cNvPr>
          <p:cNvPicPr>
            <a:picLocks noChangeAspect="1"/>
          </p:cNvPicPr>
          <p:nvPr/>
        </p:nvPicPr>
        <p:blipFill>
          <a:blip r:embed="rId2"/>
          <a:stretch>
            <a:fillRect/>
          </a:stretch>
        </p:blipFill>
        <p:spPr>
          <a:xfrm>
            <a:off x="2105663" y="2912223"/>
            <a:ext cx="4932110" cy="3444117"/>
          </a:xfrm>
          <a:prstGeom prst="rect">
            <a:avLst/>
          </a:prstGeom>
        </p:spPr>
      </p:pic>
    </p:spTree>
    <p:extLst>
      <p:ext uri="{BB962C8B-B14F-4D97-AF65-F5344CB8AC3E}">
        <p14:creationId xmlns:p14="http://schemas.microsoft.com/office/powerpoint/2010/main" val="2115560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Thực hành xây dựng Cơ sở dữ liệu GIS Phủ Lý</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Làm quen với các hệ tọa độ trong ArcGIS</a:t>
            </a:r>
          </a:p>
          <a:p>
            <a:pPr lvl="1">
              <a:buClr>
                <a:srgbClr val="514843"/>
              </a:buClr>
            </a:pPr>
            <a:r>
              <a:rPr lang="en-US"/>
              <a:t>Khai báo và chuyển đổi hệ tọa độ trong ArcGIS 10.x</a:t>
            </a:r>
          </a:p>
          <a:p>
            <a:pPr lvl="2">
              <a:buClr>
                <a:srgbClr val="514843"/>
              </a:buClr>
            </a:pPr>
            <a:r>
              <a:rPr lang="en-US"/>
              <a:t>Chuyển đổi hệ tọa độ theo hệ quy chiếu sẵn có trong ArcGIS</a:t>
            </a:r>
          </a:p>
          <a:p>
            <a:pPr lvl="3">
              <a:buClr>
                <a:srgbClr val="514843"/>
              </a:buClr>
            </a:pPr>
            <a:r>
              <a:rPr lang="en-US"/>
              <a:t>Mở công cụ </a:t>
            </a:r>
            <a:r>
              <a:rPr lang="en-US" b="1"/>
              <a:t>Project</a:t>
            </a:r>
            <a:r>
              <a:rPr lang="en-US"/>
              <a:t> trong </a:t>
            </a:r>
            <a:r>
              <a:rPr lang="en-US" b="1"/>
              <a:t>ArcToolbox</a:t>
            </a:r>
            <a:r>
              <a:rPr lang="en-US"/>
              <a:t> theo đường dẫn </a:t>
            </a:r>
            <a:r>
              <a:rPr lang="en-US" b="1"/>
              <a:t>Data Management tools/ Projections and Transformation/ Feature.</a:t>
            </a:r>
          </a:p>
          <a:p>
            <a:pPr lvl="3">
              <a:buClr>
                <a:srgbClr val="514843"/>
              </a:buClr>
            </a:pPr>
            <a:r>
              <a:rPr lang="en-US"/>
              <a:t>Hộp công cụ </a:t>
            </a:r>
            <a:r>
              <a:rPr lang="en-US" b="1"/>
              <a:t>Project</a:t>
            </a:r>
            <a:r>
              <a:rPr lang="en-US"/>
              <a:t> mở ra, chọn các thông số:</a:t>
            </a:r>
          </a:p>
          <a:p>
            <a:pPr lvl="4">
              <a:buClr>
                <a:srgbClr val="514843"/>
              </a:buClr>
            </a:pPr>
            <a:r>
              <a:rPr lang="en-US"/>
              <a:t>Mục </a:t>
            </a:r>
            <a:r>
              <a:rPr lang="en-US" b="1"/>
              <a:t>Input Dataset or Feature Class</a:t>
            </a:r>
            <a:r>
              <a:rPr lang="en-US"/>
              <a:t>: Chọn dữ liệu đầu vào là layer </a:t>
            </a:r>
            <a:r>
              <a:rPr lang="en-US" b="1"/>
              <a:t>TimDuong_PL_WGS</a:t>
            </a:r>
            <a:r>
              <a:rPr lang="en-US"/>
              <a:t>.</a:t>
            </a:r>
          </a:p>
          <a:p>
            <a:pPr lvl="4">
              <a:buClr>
                <a:srgbClr val="514843"/>
              </a:buClr>
            </a:pPr>
            <a:r>
              <a:rPr lang="en-US"/>
              <a:t>Mục </a:t>
            </a:r>
            <a:r>
              <a:rPr lang="en-US" b="1"/>
              <a:t>Output Dataset or Feature Class</a:t>
            </a:r>
            <a:r>
              <a:rPr lang="en-US"/>
              <a:t>: Chọn đường dẫn đầu ra và đặt tên file là </a:t>
            </a:r>
            <a:r>
              <a:rPr lang="en-US" b="1"/>
              <a:t>TimDuong_PL_VN2000</a:t>
            </a:r>
            <a:r>
              <a:rPr lang="en-US"/>
              <a:t>.</a:t>
            </a:r>
          </a:p>
          <a:p>
            <a:pPr lvl="4">
              <a:buClr>
                <a:srgbClr val="514843"/>
              </a:buClr>
            </a:pPr>
            <a:r>
              <a:rPr lang="en-US"/>
              <a:t>Mục </a:t>
            </a:r>
            <a:r>
              <a:rPr lang="en-US" b="1"/>
              <a:t>Output Coordinate System</a:t>
            </a:r>
            <a:r>
              <a:rPr lang="en-US"/>
              <a:t>: Chọn hệ tọa độ </a:t>
            </a:r>
            <a:r>
              <a:rPr lang="en-US" b="1"/>
              <a:t>VN2000 UTM Zone 48N</a:t>
            </a:r>
            <a:r>
              <a:rPr lang="en-US"/>
              <a:t> theo đường dẫn </a:t>
            </a:r>
            <a:r>
              <a:rPr lang="en-US" b="1"/>
              <a:t>XY Coordinate Systems/ Projected Coordinate Systems/ UTM/ Asia</a:t>
            </a:r>
            <a:r>
              <a:rPr lang="en-US"/>
              <a:t>.</a:t>
            </a:r>
          </a:p>
          <a:p>
            <a:pPr lvl="4">
              <a:buClr>
                <a:srgbClr val="514843"/>
              </a:buClr>
            </a:pPr>
            <a:r>
              <a:rPr lang="en-US"/>
              <a:t>Mục </a:t>
            </a:r>
            <a:r>
              <a:rPr lang="en-US" b="1"/>
              <a:t>Geographic Transformation (optional)</a:t>
            </a:r>
            <a:r>
              <a:rPr lang="en-US"/>
              <a:t>: Chọn công thức chuyển đổi là </a:t>
            </a:r>
            <a:r>
              <a:rPr lang="en-US" b="1"/>
              <a:t>“VN2000 To UTM WGS 84” </a:t>
            </a:r>
            <a:r>
              <a:rPr lang="en-US"/>
              <a:t>(công thức vừa tạo).</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45</a:t>
            </a:fld>
            <a:endParaRPr lang="en-US"/>
          </a:p>
        </p:txBody>
      </p:sp>
    </p:spTree>
    <p:extLst>
      <p:ext uri="{BB962C8B-B14F-4D97-AF65-F5344CB8AC3E}">
        <p14:creationId xmlns:p14="http://schemas.microsoft.com/office/powerpoint/2010/main" val="982636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animEffect transition="in" filter="wipe(down)">
                                      <p:cBhvr>
                                        <p:cTn id="7" dur="500"/>
                                        <p:tgtEl>
                                          <p:spTgt spid="1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xEl>
                                              <p:pRg st="3" end="3"/>
                                            </p:txEl>
                                          </p:spTgt>
                                        </p:tgtEl>
                                        <p:attrNameLst>
                                          <p:attrName>style.visibility</p:attrName>
                                        </p:attrNameLst>
                                      </p:cBhvr>
                                      <p:to>
                                        <p:strVal val="visible"/>
                                      </p:to>
                                    </p:set>
                                    <p:animEffect transition="in" filter="wipe(down)">
                                      <p:cBhvr>
                                        <p:cTn id="12" dur="500"/>
                                        <p:tgtEl>
                                          <p:spTgt spid="14">
                                            <p:txEl>
                                              <p:pRg st="3" end="3"/>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animEffect transition="in" filter="wipe(down)">
                                      <p:cBhvr>
                                        <p:cTn id="15" dur="500"/>
                                        <p:tgtEl>
                                          <p:spTgt spid="14">
                                            <p:txEl>
                                              <p:pRg st="4" end="4"/>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14">
                                            <p:txEl>
                                              <p:pRg st="5" end="5"/>
                                            </p:txEl>
                                          </p:spTgt>
                                        </p:tgtEl>
                                        <p:attrNameLst>
                                          <p:attrName>style.visibility</p:attrName>
                                        </p:attrNameLst>
                                      </p:cBhvr>
                                      <p:to>
                                        <p:strVal val="visible"/>
                                      </p:to>
                                    </p:set>
                                    <p:animEffect transition="in" filter="wipe(down)">
                                      <p:cBhvr>
                                        <p:cTn id="18" dur="500"/>
                                        <p:tgtEl>
                                          <p:spTgt spid="14">
                                            <p:txEl>
                                              <p:pRg st="5" end="5"/>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14">
                                            <p:txEl>
                                              <p:pRg st="6" end="6"/>
                                            </p:txEl>
                                          </p:spTgt>
                                        </p:tgtEl>
                                        <p:attrNameLst>
                                          <p:attrName>style.visibility</p:attrName>
                                        </p:attrNameLst>
                                      </p:cBhvr>
                                      <p:to>
                                        <p:strVal val="visible"/>
                                      </p:to>
                                    </p:set>
                                    <p:animEffect transition="in" filter="wipe(down)">
                                      <p:cBhvr>
                                        <p:cTn id="21" dur="500"/>
                                        <p:tgtEl>
                                          <p:spTgt spid="14">
                                            <p:txEl>
                                              <p:pRg st="6" end="6"/>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14">
                                            <p:txEl>
                                              <p:pRg st="7" end="7"/>
                                            </p:txEl>
                                          </p:spTgt>
                                        </p:tgtEl>
                                        <p:attrNameLst>
                                          <p:attrName>style.visibility</p:attrName>
                                        </p:attrNameLst>
                                      </p:cBhvr>
                                      <p:to>
                                        <p:strVal val="visible"/>
                                      </p:to>
                                    </p:set>
                                    <p:animEffect transition="in" filter="wipe(down)">
                                      <p:cBhvr>
                                        <p:cTn id="24" dur="500"/>
                                        <p:tgtEl>
                                          <p:spTgt spid="14">
                                            <p:txEl>
                                              <p:pRg st="7" end="7"/>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14">
                                            <p:txEl>
                                              <p:pRg st="8" end="8"/>
                                            </p:txEl>
                                          </p:spTgt>
                                        </p:tgtEl>
                                        <p:attrNameLst>
                                          <p:attrName>style.visibility</p:attrName>
                                        </p:attrNameLst>
                                      </p:cBhvr>
                                      <p:to>
                                        <p:strVal val="visible"/>
                                      </p:to>
                                    </p:set>
                                    <p:animEffect transition="in" filter="wipe(down)">
                                      <p:cBhvr>
                                        <p:cTn id="27" dur="500"/>
                                        <p:tgtEl>
                                          <p:spTgt spid="1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Thực hành xây dựng Cơ sở dữ liệu GIS Phủ Lý</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Làm quen với các hệ tọa độ trong ArcGIS</a:t>
            </a:r>
          </a:p>
          <a:p>
            <a:pPr lvl="1">
              <a:buClr>
                <a:srgbClr val="514843"/>
              </a:buClr>
            </a:pPr>
            <a:r>
              <a:rPr lang="en-US"/>
              <a:t>Khai báo và chuyển đổi hệ tọa độ trong ArcGIS 10.x</a:t>
            </a:r>
          </a:p>
          <a:p>
            <a:pPr lvl="2">
              <a:buClr>
                <a:srgbClr val="514843"/>
              </a:buClr>
            </a:pPr>
            <a:r>
              <a:rPr lang="en-US"/>
              <a:t>Chuyển đổi hệ tọa độ theo hệ quy chiếu sẵn có trong ArcGIS</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46</a:t>
            </a:fld>
            <a:endParaRPr lang="en-US"/>
          </a:p>
        </p:txBody>
      </p:sp>
      <p:pic>
        <p:nvPicPr>
          <p:cNvPr id="2" name="Picture 1">
            <a:extLst>
              <a:ext uri="{FF2B5EF4-FFF2-40B4-BE49-F238E27FC236}">
                <a16:creationId xmlns:a16="http://schemas.microsoft.com/office/drawing/2014/main" id="{BB29C508-EE85-49FA-8048-F5BB39762F4C}"/>
              </a:ext>
            </a:extLst>
          </p:cNvPr>
          <p:cNvPicPr>
            <a:picLocks noChangeAspect="1"/>
          </p:cNvPicPr>
          <p:nvPr/>
        </p:nvPicPr>
        <p:blipFill>
          <a:blip r:embed="rId2"/>
          <a:stretch>
            <a:fillRect/>
          </a:stretch>
        </p:blipFill>
        <p:spPr>
          <a:xfrm>
            <a:off x="1987774" y="2747978"/>
            <a:ext cx="5167316" cy="3608362"/>
          </a:xfrm>
          <a:prstGeom prst="rect">
            <a:avLst/>
          </a:prstGeom>
        </p:spPr>
      </p:pic>
    </p:spTree>
    <p:extLst>
      <p:ext uri="{BB962C8B-B14F-4D97-AF65-F5344CB8AC3E}">
        <p14:creationId xmlns:p14="http://schemas.microsoft.com/office/powerpoint/2010/main" val="1631735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Thực hành xây dựng Cơ sở dữ liệu GIS Phủ Lý</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Làm quen với các hệ tọa độ trong ArcGIS</a:t>
            </a:r>
          </a:p>
          <a:p>
            <a:pPr lvl="1">
              <a:buClr>
                <a:srgbClr val="514843"/>
              </a:buClr>
            </a:pPr>
            <a:r>
              <a:rPr lang="en-US"/>
              <a:t>Khai báo và chuyển đổi hệ tọa độ trong ArcGIS 10.x</a:t>
            </a:r>
          </a:p>
          <a:p>
            <a:pPr lvl="2">
              <a:buClr>
                <a:srgbClr val="514843"/>
              </a:buClr>
            </a:pPr>
            <a:r>
              <a:rPr lang="en-US"/>
              <a:t>Chuyển đổi hệ tọa độ theo hệ quy chiếu sẵn có trong ArcGIS</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47</a:t>
            </a:fld>
            <a:endParaRPr lang="en-US"/>
          </a:p>
        </p:txBody>
      </p:sp>
      <p:pic>
        <p:nvPicPr>
          <p:cNvPr id="5" name="Picture 4">
            <a:extLst>
              <a:ext uri="{FF2B5EF4-FFF2-40B4-BE49-F238E27FC236}">
                <a16:creationId xmlns:a16="http://schemas.microsoft.com/office/drawing/2014/main" id="{6E8FB78B-BA4A-4D0A-82A3-D57408FDAFD0}"/>
              </a:ext>
            </a:extLst>
          </p:cNvPr>
          <p:cNvPicPr>
            <a:picLocks noChangeAspect="1"/>
          </p:cNvPicPr>
          <p:nvPr/>
        </p:nvPicPr>
        <p:blipFill>
          <a:blip r:embed="rId2"/>
          <a:stretch>
            <a:fillRect/>
          </a:stretch>
        </p:blipFill>
        <p:spPr>
          <a:xfrm>
            <a:off x="1177193" y="2738164"/>
            <a:ext cx="6789049" cy="3618176"/>
          </a:xfrm>
          <a:prstGeom prst="rect">
            <a:avLst/>
          </a:prstGeom>
        </p:spPr>
      </p:pic>
    </p:spTree>
    <p:extLst>
      <p:ext uri="{BB962C8B-B14F-4D97-AF65-F5344CB8AC3E}">
        <p14:creationId xmlns:p14="http://schemas.microsoft.com/office/powerpoint/2010/main" val="2892288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Thực hành xây dựng Cơ sở dữ liệu GIS Phủ Lý</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Làm quen với các hệ tọa độ trong ArcGIS</a:t>
            </a:r>
          </a:p>
          <a:p>
            <a:pPr lvl="1">
              <a:buClr>
                <a:srgbClr val="514843"/>
              </a:buClr>
            </a:pPr>
            <a:r>
              <a:rPr lang="en-US"/>
              <a:t>Khai báo và chuyển đổi hệ tọa độ trong ArcGIS 10.x</a:t>
            </a:r>
          </a:p>
          <a:p>
            <a:pPr lvl="2">
              <a:buClr>
                <a:srgbClr val="514843"/>
              </a:buClr>
            </a:pPr>
            <a:r>
              <a:rPr lang="en-US"/>
              <a:t>Chuyển đổi hệ tọa độ từ UTM WGS 1984 Zone 48N sang Lat/Long</a:t>
            </a:r>
          </a:p>
          <a:p>
            <a:pPr lvl="3">
              <a:buClr>
                <a:srgbClr val="514843"/>
              </a:buClr>
            </a:pPr>
            <a:r>
              <a:rPr lang="en-US"/>
              <a:t>Mở công cụ </a:t>
            </a:r>
            <a:r>
              <a:rPr lang="en-US" b="1"/>
              <a:t>Project</a:t>
            </a:r>
            <a:r>
              <a:rPr lang="en-US"/>
              <a:t> trong </a:t>
            </a:r>
            <a:r>
              <a:rPr lang="en-US" b="1"/>
              <a:t>ArcToolbox</a:t>
            </a:r>
            <a:r>
              <a:rPr lang="en-US"/>
              <a:t> theo đường dẫn </a:t>
            </a:r>
            <a:r>
              <a:rPr lang="en-US" b="1"/>
              <a:t>Data Management tools/ Projections and Transformations/ Feature</a:t>
            </a:r>
          </a:p>
          <a:p>
            <a:pPr lvl="3">
              <a:buClr>
                <a:srgbClr val="514843"/>
              </a:buClr>
            </a:pPr>
            <a:r>
              <a:rPr lang="en-US"/>
              <a:t>Hộp công cụ </a:t>
            </a:r>
            <a:r>
              <a:rPr lang="en-US" b="1"/>
              <a:t>Project</a:t>
            </a:r>
            <a:r>
              <a:rPr lang="en-US"/>
              <a:t> mở ra, chọn các thông số:</a:t>
            </a:r>
          </a:p>
          <a:p>
            <a:pPr lvl="4">
              <a:buClr>
                <a:srgbClr val="514843"/>
              </a:buClr>
            </a:pPr>
            <a:r>
              <a:rPr lang="en-US"/>
              <a:t>Mục </a:t>
            </a:r>
            <a:r>
              <a:rPr lang="en-US" b="1"/>
              <a:t>Input Dataset or Feature Class</a:t>
            </a:r>
            <a:r>
              <a:rPr lang="en-US"/>
              <a:t>: Chọn dữ liệu đầu vào là layer </a:t>
            </a:r>
            <a:r>
              <a:rPr lang="en-US" b="1"/>
              <a:t>TimDuong_PL_WGS</a:t>
            </a:r>
            <a:r>
              <a:rPr lang="en-US"/>
              <a:t>.</a:t>
            </a:r>
          </a:p>
          <a:p>
            <a:pPr lvl="4">
              <a:buClr>
                <a:srgbClr val="514843"/>
              </a:buClr>
            </a:pPr>
            <a:r>
              <a:rPr lang="en-US"/>
              <a:t>Mục </a:t>
            </a:r>
            <a:r>
              <a:rPr lang="en-US" b="1"/>
              <a:t>Output Coordinate System</a:t>
            </a:r>
            <a:r>
              <a:rPr lang="en-US"/>
              <a:t>: Chọn đường dẫn đầu ra và đặt tên là </a:t>
            </a:r>
            <a:r>
              <a:rPr lang="en-US" b="1"/>
              <a:t>TimDuong_PL_GCS.shp</a:t>
            </a:r>
          </a:p>
          <a:p>
            <a:pPr lvl="4">
              <a:buClr>
                <a:srgbClr val="514843"/>
              </a:buClr>
            </a:pPr>
            <a:r>
              <a:rPr lang="en-US"/>
              <a:t>Mục </a:t>
            </a:r>
            <a:r>
              <a:rPr lang="en-US" b="1"/>
              <a:t>Output Coordinate System</a:t>
            </a:r>
            <a:r>
              <a:rPr lang="en-US"/>
              <a:t>: Chọn hệ tọa độ </a:t>
            </a:r>
            <a:r>
              <a:rPr lang="en-US" b="1"/>
              <a:t>WGS 1984.prj </a:t>
            </a:r>
            <a:r>
              <a:rPr lang="en-US"/>
              <a:t>theo đường dẫn </a:t>
            </a:r>
            <a:r>
              <a:rPr lang="en-US" b="1"/>
              <a:t>Geographic Coordinate Systems/ World</a:t>
            </a:r>
            <a:r>
              <a:rPr lang="en-US"/>
              <a:t>.</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48</a:t>
            </a:fld>
            <a:endParaRPr lang="en-US"/>
          </a:p>
        </p:txBody>
      </p:sp>
    </p:spTree>
    <p:extLst>
      <p:ext uri="{BB962C8B-B14F-4D97-AF65-F5344CB8AC3E}">
        <p14:creationId xmlns:p14="http://schemas.microsoft.com/office/powerpoint/2010/main" val="386739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animEffect transition="in" filter="wipe(down)">
                                      <p:cBhvr>
                                        <p:cTn id="7" dur="500"/>
                                        <p:tgtEl>
                                          <p:spTgt spid="1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xEl>
                                              <p:pRg st="3" end="3"/>
                                            </p:txEl>
                                          </p:spTgt>
                                        </p:tgtEl>
                                        <p:attrNameLst>
                                          <p:attrName>style.visibility</p:attrName>
                                        </p:attrNameLst>
                                      </p:cBhvr>
                                      <p:to>
                                        <p:strVal val="visible"/>
                                      </p:to>
                                    </p:set>
                                    <p:animEffect transition="in" filter="wipe(down)">
                                      <p:cBhvr>
                                        <p:cTn id="12" dur="500"/>
                                        <p:tgtEl>
                                          <p:spTgt spid="14">
                                            <p:txEl>
                                              <p:pRg st="3" end="3"/>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animEffect transition="in" filter="wipe(down)">
                                      <p:cBhvr>
                                        <p:cTn id="15" dur="500"/>
                                        <p:tgtEl>
                                          <p:spTgt spid="14">
                                            <p:txEl>
                                              <p:pRg st="4" end="4"/>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14">
                                            <p:txEl>
                                              <p:pRg st="5" end="5"/>
                                            </p:txEl>
                                          </p:spTgt>
                                        </p:tgtEl>
                                        <p:attrNameLst>
                                          <p:attrName>style.visibility</p:attrName>
                                        </p:attrNameLst>
                                      </p:cBhvr>
                                      <p:to>
                                        <p:strVal val="visible"/>
                                      </p:to>
                                    </p:set>
                                    <p:animEffect transition="in" filter="wipe(down)">
                                      <p:cBhvr>
                                        <p:cTn id="18" dur="500"/>
                                        <p:tgtEl>
                                          <p:spTgt spid="14">
                                            <p:txEl>
                                              <p:pRg st="5" end="5"/>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14">
                                            <p:txEl>
                                              <p:pRg st="6" end="6"/>
                                            </p:txEl>
                                          </p:spTgt>
                                        </p:tgtEl>
                                        <p:attrNameLst>
                                          <p:attrName>style.visibility</p:attrName>
                                        </p:attrNameLst>
                                      </p:cBhvr>
                                      <p:to>
                                        <p:strVal val="visible"/>
                                      </p:to>
                                    </p:set>
                                    <p:animEffect transition="in" filter="wipe(down)">
                                      <p:cBhvr>
                                        <p:cTn id="21" dur="500"/>
                                        <p:tgtEl>
                                          <p:spTgt spid="14">
                                            <p:txEl>
                                              <p:pRg st="6" end="6"/>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14">
                                            <p:txEl>
                                              <p:pRg st="7" end="7"/>
                                            </p:txEl>
                                          </p:spTgt>
                                        </p:tgtEl>
                                        <p:attrNameLst>
                                          <p:attrName>style.visibility</p:attrName>
                                        </p:attrNameLst>
                                      </p:cBhvr>
                                      <p:to>
                                        <p:strVal val="visible"/>
                                      </p:to>
                                    </p:set>
                                    <p:animEffect transition="in" filter="wipe(down)">
                                      <p:cBhvr>
                                        <p:cTn id="24" dur="500"/>
                                        <p:tgtEl>
                                          <p:spTgt spid="1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Thực hành xây dựng Cơ sở dữ liệu GIS Phủ Lý</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Làm quen với các hệ tọa độ trong ArcGIS</a:t>
            </a:r>
          </a:p>
          <a:p>
            <a:pPr lvl="1">
              <a:buClr>
                <a:srgbClr val="514843"/>
              </a:buClr>
            </a:pPr>
            <a:r>
              <a:rPr lang="en-US"/>
              <a:t>Khai báo và chuyển đổi hệ tọa độ trong ArcGIS 10.x</a:t>
            </a:r>
          </a:p>
          <a:p>
            <a:pPr lvl="2">
              <a:buClr>
                <a:srgbClr val="514843"/>
              </a:buClr>
            </a:pPr>
            <a:r>
              <a:rPr lang="en-US"/>
              <a:t>Chuyển đổi hệ tọa độ từ UTM WGS 1984 Zone 48N sang Lat/Long</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49</a:t>
            </a:fld>
            <a:endParaRPr lang="en-US"/>
          </a:p>
        </p:txBody>
      </p:sp>
      <p:pic>
        <p:nvPicPr>
          <p:cNvPr id="2" name="Picture 1">
            <a:extLst>
              <a:ext uri="{FF2B5EF4-FFF2-40B4-BE49-F238E27FC236}">
                <a16:creationId xmlns:a16="http://schemas.microsoft.com/office/drawing/2014/main" id="{EA107EC1-8F9C-4F7E-B069-00D8AF944D47}"/>
              </a:ext>
            </a:extLst>
          </p:cNvPr>
          <p:cNvPicPr>
            <a:picLocks noChangeAspect="1"/>
          </p:cNvPicPr>
          <p:nvPr/>
        </p:nvPicPr>
        <p:blipFill>
          <a:blip r:embed="rId2"/>
          <a:stretch>
            <a:fillRect/>
          </a:stretch>
        </p:blipFill>
        <p:spPr>
          <a:xfrm>
            <a:off x="1587839" y="2952388"/>
            <a:ext cx="5968322" cy="3403952"/>
          </a:xfrm>
          <a:prstGeom prst="rect">
            <a:avLst/>
          </a:prstGeom>
        </p:spPr>
      </p:pic>
    </p:spTree>
    <p:extLst>
      <p:ext uri="{BB962C8B-B14F-4D97-AF65-F5344CB8AC3E}">
        <p14:creationId xmlns:p14="http://schemas.microsoft.com/office/powerpoint/2010/main" val="3093614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Lý thuyết cần thiết</a:t>
            </a:r>
          </a:p>
        </p:txBody>
      </p:sp>
      <p:sp>
        <p:nvSpPr>
          <p:cNvPr id="14" name="Content Placeholder 13"/>
          <p:cNvSpPr>
            <a:spLocks noGrp="1"/>
          </p:cNvSpPr>
          <p:nvPr>
            <p:ph idx="1"/>
          </p:nvPr>
        </p:nvSpPr>
        <p:spPr>
          <a:xfrm>
            <a:off x="828675" y="1600199"/>
            <a:ext cx="7486650" cy="4756141"/>
          </a:xfrm>
        </p:spPr>
        <p:txBody>
          <a:bodyPr/>
          <a:lstStyle/>
          <a:p>
            <a:pPr>
              <a:buClr>
                <a:srgbClr val="514843"/>
              </a:buClr>
            </a:pPr>
            <a:r>
              <a:rPr lang="en-US"/>
              <a:t>Quy trình xây dựng và quản lý cơ sở dữ liệu</a:t>
            </a:r>
          </a:p>
          <a:p>
            <a:pPr lvl="1">
              <a:buClr>
                <a:srgbClr val="514843"/>
              </a:buClr>
            </a:pPr>
            <a:r>
              <a:rPr lang="en-US"/>
              <a:t>Các định dạng dữ liệu trong ArcGIS</a:t>
            </a:r>
          </a:p>
          <a:p>
            <a:pPr lvl="2">
              <a:buClr>
                <a:srgbClr val="514843"/>
              </a:buClr>
            </a:pPr>
            <a:r>
              <a:rPr lang="en-US"/>
              <a:t>Coverages</a:t>
            </a:r>
          </a:p>
          <a:p>
            <a:pPr lvl="3">
              <a:buClr>
                <a:srgbClr val="514843"/>
              </a:buClr>
            </a:pPr>
            <a:r>
              <a:rPr lang="en-US"/>
              <a:t>Coverages là dạng chính sử dụng trong những phép xử lý phức tạp, để xây dựng các tập dữ liệu địa lý chất lượng cao, và để thực hiện phân tích không gian lớn của ArcInfo.</a:t>
            </a:r>
          </a:p>
          <a:p>
            <a:pPr lvl="3">
              <a:buClr>
                <a:srgbClr val="514843"/>
              </a:buClr>
            </a:pPr>
            <a:r>
              <a:rPr lang="en-US"/>
              <a:t>Các đối tượng trong Coverages</a:t>
            </a:r>
          </a:p>
          <a:p>
            <a:pPr lvl="4">
              <a:buClr>
                <a:srgbClr val="514843"/>
              </a:buClr>
            </a:pPr>
            <a:r>
              <a:rPr lang="en-US"/>
              <a:t>Label (nhãn): có thể biểu diễn các nhãn cho các đối tượng riêng biệt.</a:t>
            </a:r>
          </a:p>
          <a:p>
            <a:pPr lvl="4">
              <a:buClr>
                <a:srgbClr val="514843"/>
              </a:buClr>
            </a:pPr>
            <a:r>
              <a:rPr lang="en-US"/>
              <a:t>Arc (cung): là tập hợp các đoạn nối với nhau qua các điểm nút. Nhiều cung có thể lập thành mạng. Cung cũng tạo thành polygons biểu diễn cho các vùng.</a:t>
            </a:r>
          </a:p>
          <a:p>
            <a:pPr lvl="4">
              <a:buClr>
                <a:srgbClr val="514843"/>
              </a:buClr>
            </a:pPr>
            <a:r>
              <a:rPr lang="en-US"/>
              <a:t>Tics: là các điểm khống chế, tics biểu diễn cho vị trí đã biết trên mặt đất và dùng để đăng ký và chuyển đổi tọa độ của một coverage.</a:t>
            </a:r>
          </a:p>
          <a:p>
            <a:pPr lvl="4">
              <a:buClr>
                <a:srgbClr val="514843"/>
              </a:buClr>
            </a:pPr>
            <a:r>
              <a:rPr lang="en-US"/>
              <a:t>Feature Class: bao gồm các dạng đối tượng như điểm, đường, vùng, chú giải.</a:t>
            </a:r>
          </a:p>
          <a:p>
            <a:pPr lvl="4">
              <a:buClr>
                <a:srgbClr val="514843"/>
              </a:buClr>
            </a:pPr>
            <a:r>
              <a:rPr lang="en-US"/>
              <a:t>Mỗi một Coverages được lưu trong một workspaces giống như là một folder.</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5</a:t>
            </a:fld>
            <a:endParaRPr lang="en-US"/>
          </a:p>
        </p:txBody>
      </p:sp>
    </p:spTree>
    <p:extLst>
      <p:ext uri="{BB962C8B-B14F-4D97-AF65-F5344CB8AC3E}">
        <p14:creationId xmlns:p14="http://schemas.microsoft.com/office/powerpoint/2010/main" val="2388074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animEffect transition="in" filter="wipe(down)">
                                      <p:cBhvr>
                                        <p:cTn id="7" dur="500"/>
                                        <p:tgtEl>
                                          <p:spTgt spid="14">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4">
                                            <p:txEl>
                                              <p:pRg st="3" end="3"/>
                                            </p:txEl>
                                          </p:spTgt>
                                        </p:tgtEl>
                                        <p:attrNameLst>
                                          <p:attrName>style.visibility</p:attrName>
                                        </p:attrNameLst>
                                      </p:cBhvr>
                                      <p:to>
                                        <p:strVal val="visible"/>
                                      </p:to>
                                    </p:set>
                                    <p:animEffect transition="in" filter="wipe(down)">
                                      <p:cBhvr>
                                        <p:cTn id="10" dur="500"/>
                                        <p:tgtEl>
                                          <p:spTgt spid="14">
                                            <p:txEl>
                                              <p:pRg st="3" end="3"/>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14">
                                            <p:txEl>
                                              <p:pRg st="4" end="4"/>
                                            </p:txEl>
                                          </p:spTgt>
                                        </p:tgtEl>
                                        <p:attrNameLst>
                                          <p:attrName>style.visibility</p:attrName>
                                        </p:attrNameLst>
                                      </p:cBhvr>
                                      <p:to>
                                        <p:strVal val="visible"/>
                                      </p:to>
                                    </p:set>
                                    <p:animEffect transition="in" filter="wipe(down)">
                                      <p:cBhvr>
                                        <p:cTn id="13" dur="500"/>
                                        <p:tgtEl>
                                          <p:spTgt spid="14">
                                            <p:txEl>
                                              <p:pRg st="4" end="4"/>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14">
                                            <p:txEl>
                                              <p:pRg st="5" end="5"/>
                                            </p:txEl>
                                          </p:spTgt>
                                        </p:tgtEl>
                                        <p:attrNameLst>
                                          <p:attrName>style.visibility</p:attrName>
                                        </p:attrNameLst>
                                      </p:cBhvr>
                                      <p:to>
                                        <p:strVal val="visible"/>
                                      </p:to>
                                    </p:set>
                                    <p:animEffect transition="in" filter="wipe(down)">
                                      <p:cBhvr>
                                        <p:cTn id="16" dur="500"/>
                                        <p:tgtEl>
                                          <p:spTgt spid="14">
                                            <p:txEl>
                                              <p:pRg st="5" end="5"/>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14">
                                            <p:txEl>
                                              <p:pRg st="6" end="6"/>
                                            </p:txEl>
                                          </p:spTgt>
                                        </p:tgtEl>
                                        <p:attrNameLst>
                                          <p:attrName>style.visibility</p:attrName>
                                        </p:attrNameLst>
                                      </p:cBhvr>
                                      <p:to>
                                        <p:strVal val="visible"/>
                                      </p:to>
                                    </p:set>
                                    <p:animEffect transition="in" filter="wipe(down)">
                                      <p:cBhvr>
                                        <p:cTn id="19" dur="500"/>
                                        <p:tgtEl>
                                          <p:spTgt spid="14">
                                            <p:txEl>
                                              <p:pRg st="6" end="6"/>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14">
                                            <p:txEl>
                                              <p:pRg st="7" end="7"/>
                                            </p:txEl>
                                          </p:spTgt>
                                        </p:tgtEl>
                                        <p:attrNameLst>
                                          <p:attrName>style.visibility</p:attrName>
                                        </p:attrNameLst>
                                      </p:cBhvr>
                                      <p:to>
                                        <p:strVal val="visible"/>
                                      </p:to>
                                    </p:set>
                                    <p:animEffect transition="in" filter="wipe(down)">
                                      <p:cBhvr>
                                        <p:cTn id="22" dur="500"/>
                                        <p:tgtEl>
                                          <p:spTgt spid="14">
                                            <p:txEl>
                                              <p:pRg st="7" end="7"/>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14">
                                            <p:txEl>
                                              <p:pRg st="8" end="8"/>
                                            </p:txEl>
                                          </p:spTgt>
                                        </p:tgtEl>
                                        <p:attrNameLst>
                                          <p:attrName>style.visibility</p:attrName>
                                        </p:attrNameLst>
                                      </p:cBhvr>
                                      <p:to>
                                        <p:strVal val="visible"/>
                                      </p:to>
                                    </p:set>
                                    <p:animEffect transition="in" filter="wipe(down)">
                                      <p:cBhvr>
                                        <p:cTn id="25" dur="500"/>
                                        <p:tgtEl>
                                          <p:spTgt spid="14">
                                            <p:txEl>
                                              <p:pRg st="8" end="8"/>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14">
                                            <p:txEl>
                                              <p:pRg st="9" end="9"/>
                                            </p:txEl>
                                          </p:spTgt>
                                        </p:tgtEl>
                                        <p:attrNameLst>
                                          <p:attrName>style.visibility</p:attrName>
                                        </p:attrNameLst>
                                      </p:cBhvr>
                                      <p:to>
                                        <p:strVal val="visible"/>
                                      </p:to>
                                    </p:set>
                                    <p:animEffect transition="in" filter="wipe(down)">
                                      <p:cBhvr>
                                        <p:cTn id="28" dur="500"/>
                                        <p:tgtEl>
                                          <p:spTgt spid="1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Thực hành xây dựng Cơ sở dữ liệu GIS Phủ Lý</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dirty="0" err="1"/>
              <a:t>Nhập</a:t>
            </a:r>
            <a:r>
              <a:rPr lang="en-US" dirty="0"/>
              <a:t> </a:t>
            </a:r>
            <a:r>
              <a:rPr lang="en-US" dirty="0" err="1"/>
              <a:t>dữ</a:t>
            </a:r>
            <a:r>
              <a:rPr lang="en-US" dirty="0"/>
              <a:t> </a:t>
            </a:r>
            <a:r>
              <a:rPr lang="en-US" dirty="0" err="1"/>
              <a:t>liệu</a:t>
            </a:r>
            <a:r>
              <a:rPr lang="en-US" dirty="0"/>
              <a:t> </a:t>
            </a:r>
            <a:r>
              <a:rPr lang="en-US" dirty="0" err="1"/>
              <a:t>từ</a:t>
            </a:r>
            <a:r>
              <a:rPr lang="en-US" dirty="0"/>
              <a:t> GPS</a:t>
            </a:r>
          </a:p>
          <a:p>
            <a:pPr lvl="1">
              <a:buClr>
                <a:srgbClr val="514843"/>
              </a:buClr>
            </a:pPr>
            <a:r>
              <a:rPr lang="en-US" dirty="0" err="1"/>
              <a:t>Để</a:t>
            </a:r>
            <a:r>
              <a:rPr lang="en-US" dirty="0"/>
              <a:t> </a:t>
            </a:r>
            <a:r>
              <a:rPr lang="en-US" dirty="0" err="1"/>
              <a:t>nhập</a:t>
            </a:r>
            <a:r>
              <a:rPr lang="en-US" dirty="0"/>
              <a:t> </a:t>
            </a:r>
            <a:r>
              <a:rPr lang="en-US" dirty="0" err="1"/>
              <a:t>dữ</a:t>
            </a:r>
            <a:r>
              <a:rPr lang="en-US" dirty="0"/>
              <a:t> </a:t>
            </a:r>
            <a:r>
              <a:rPr lang="en-US" dirty="0" err="1"/>
              <a:t>liệu</a:t>
            </a:r>
            <a:r>
              <a:rPr lang="en-US" dirty="0"/>
              <a:t> </a:t>
            </a:r>
            <a:r>
              <a:rPr lang="en-US" dirty="0" err="1"/>
              <a:t>từ</a:t>
            </a:r>
            <a:r>
              <a:rPr lang="en-US" dirty="0"/>
              <a:t> GPS </a:t>
            </a:r>
            <a:r>
              <a:rPr lang="en-US" dirty="0" err="1"/>
              <a:t>vào</a:t>
            </a:r>
            <a:r>
              <a:rPr lang="en-US" dirty="0"/>
              <a:t> ArcGIS </a:t>
            </a:r>
            <a:r>
              <a:rPr lang="en-US" dirty="0" err="1"/>
              <a:t>trên</a:t>
            </a:r>
            <a:r>
              <a:rPr lang="en-US" dirty="0"/>
              <a:t> </a:t>
            </a:r>
            <a:r>
              <a:rPr lang="en-US" dirty="0" err="1"/>
              <a:t>thanh</a:t>
            </a:r>
            <a:r>
              <a:rPr lang="en-US" dirty="0"/>
              <a:t> </a:t>
            </a:r>
            <a:r>
              <a:rPr lang="en-US" dirty="0" err="1"/>
              <a:t>công</a:t>
            </a:r>
            <a:r>
              <a:rPr lang="en-US" dirty="0"/>
              <a:t> </a:t>
            </a:r>
            <a:r>
              <a:rPr lang="en-US" dirty="0" err="1"/>
              <a:t>cụ</a:t>
            </a:r>
            <a:r>
              <a:rPr lang="en-US" dirty="0"/>
              <a:t> menu </a:t>
            </a:r>
            <a:r>
              <a:rPr lang="en-US" dirty="0" err="1"/>
              <a:t>nhấp</a:t>
            </a:r>
            <a:r>
              <a:rPr lang="en-US" dirty="0"/>
              <a:t> </a:t>
            </a:r>
            <a:r>
              <a:rPr lang="en-US" dirty="0" err="1"/>
              <a:t>chọn</a:t>
            </a:r>
            <a:r>
              <a:rPr lang="en-US" dirty="0"/>
              <a:t> </a:t>
            </a:r>
            <a:r>
              <a:rPr lang="en-US" b="1" dirty="0"/>
              <a:t>File/ Add Data/ Add XY Data… </a:t>
            </a:r>
            <a:r>
              <a:rPr lang="en-US" dirty="0" err="1"/>
              <a:t>Cửa</a:t>
            </a:r>
            <a:r>
              <a:rPr lang="en-US" dirty="0"/>
              <a:t> </a:t>
            </a:r>
            <a:r>
              <a:rPr lang="en-US" dirty="0" err="1"/>
              <a:t>sổ</a:t>
            </a:r>
            <a:r>
              <a:rPr lang="en-US" dirty="0"/>
              <a:t> </a:t>
            </a:r>
            <a:r>
              <a:rPr lang="en-US" b="1" dirty="0"/>
              <a:t>Add XY Data </a:t>
            </a:r>
            <a:r>
              <a:rPr lang="en-US" dirty="0" err="1"/>
              <a:t>hiện</a:t>
            </a:r>
            <a:r>
              <a:rPr lang="en-US" dirty="0"/>
              <a:t> ra:</a:t>
            </a:r>
          </a:p>
          <a:p>
            <a:pPr lvl="2">
              <a:buClr>
                <a:srgbClr val="514843"/>
              </a:buClr>
            </a:pPr>
            <a:r>
              <a:rPr lang="en-US" dirty="0" err="1"/>
              <a:t>Mục</a:t>
            </a:r>
            <a:r>
              <a:rPr lang="en-US" dirty="0"/>
              <a:t> </a:t>
            </a:r>
            <a:r>
              <a:rPr lang="en-US" b="1" dirty="0"/>
              <a:t>Choose a table from the map or browse for another table</a:t>
            </a:r>
            <a:r>
              <a:rPr lang="en-US" dirty="0"/>
              <a:t>: </a:t>
            </a:r>
            <a:r>
              <a:rPr lang="en-US" dirty="0" err="1"/>
              <a:t>Chọn</a:t>
            </a:r>
            <a:r>
              <a:rPr lang="en-US" dirty="0"/>
              <a:t> </a:t>
            </a:r>
            <a:r>
              <a:rPr lang="en-US" dirty="0" err="1"/>
              <a:t>bảng</a:t>
            </a:r>
            <a:r>
              <a:rPr lang="en-US" dirty="0"/>
              <a:t> </a:t>
            </a:r>
            <a:r>
              <a:rPr lang="en-US" dirty="0" err="1"/>
              <a:t>dữ</a:t>
            </a:r>
            <a:r>
              <a:rPr lang="en-US" dirty="0"/>
              <a:t> </a:t>
            </a:r>
            <a:r>
              <a:rPr lang="en-US" dirty="0" err="1"/>
              <a:t>liệu</a:t>
            </a:r>
            <a:r>
              <a:rPr lang="en-US" dirty="0"/>
              <a:t> excel </a:t>
            </a:r>
            <a:r>
              <a:rPr lang="en-US" b="1" dirty="0"/>
              <a:t>KhaoSatYTe.xls</a:t>
            </a:r>
            <a:r>
              <a:rPr lang="en-US" dirty="0"/>
              <a:t> </a:t>
            </a:r>
            <a:r>
              <a:rPr lang="en-US" dirty="0" err="1"/>
              <a:t>rồi</a:t>
            </a:r>
            <a:r>
              <a:rPr lang="en-US" dirty="0"/>
              <a:t> </a:t>
            </a:r>
            <a:r>
              <a:rPr lang="en-US" dirty="0" err="1"/>
              <a:t>chọn</a:t>
            </a:r>
            <a:r>
              <a:rPr lang="en-US" dirty="0"/>
              <a:t> sheet </a:t>
            </a:r>
            <a:r>
              <a:rPr lang="en-US" b="1" dirty="0"/>
              <a:t>BVPK</a:t>
            </a:r>
            <a:r>
              <a:rPr lang="en-US" dirty="0"/>
              <a:t>.</a:t>
            </a:r>
          </a:p>
          <a:p>
            <a:pPr lvl="2">
              <a:buClr>
                <a:srgbClr val="514843"/>
              </a:buClr>
            </a:pPr>
            <a:r>
              <a:rPr lang="en-US" b="1" dirty="0"/>
              <a:t>Specify the fields for the X </a:t>
            </a:r>
            <a:r>
              <a:rPr lang="en-US" b="1" dirty="0" err="1"/>
              <a:t>anhd</a:t>
            </a:r>
            <a:r>
              <a:rPr lang="en-US" b="1" dirty="0"/>
              <a:t> Y coordinates</a:t>
            </a:r>
            <a:r>
              <a:rPr lang="en-US" dirty="0"/>
              <a:t>:</a:t>
            </a:r>
          </a:p>
          <a:p>
            <a:pPr lvl="3">
              <a:buClr>
                <a:srgbClr val="514843"/>
              </a:buClr>
            </a:pPr>
            <a:r>
              <a:rPr lang="en-US" b="1" dirty="0"/>
              <a:t>X Field</a:t>
            </a:r>
            <a:r>
              <a:rPr lang="en-US" dirty="0"/>
              <a:t>: </a:t>
            </a:r>
            <a:r>
              <a:rPr lang="en-US" dirty="0" err="1"/>
              <a:t>Chọn</a:t>
            </a:r>
            <a:r>
              <a:rPr lang="en-US" dirty="0"/>
              <a:t> </a:t>
            </a:r>
            <a:r>
              <a:rPr lang="en-US" dirty="0" err="1"/>
              <a:t>trường</a:t>
            </a:r>
            <a:r>
              <a:rPr lang="en-US" dirty="0"/>
              <a:t> </a:t>
            </a:r>
            <a:r>
              <a:rPr lang="en-US" dirty="0" err="1"/>
              <a:t>dữ</a:t>
            </a:r>
            <a:r>
              <a:rPr lang="en-US" dirty="0"/>
              <a:t> </a:t>
            </a:r>
            <a:r>
              <a:rPr lang="en-US" dirty="0" err="1"/>
              <a:t>liệu</a:t>
            </a:r>
            <a:r>
              <a:rPr lang="en-US" dirty="0"/>
              <a:t> </a:t>
            </a:r>
            <a:r>
              <a:rPr lang="en-US" b="1" dirty="0" err="1"/>
              <a:t>longtitude</a:t>
            </a:r>
            <a:endParaRPr lang="en-US" b="1" dirty="0"/>
          </a:p>
          <a:p>
            <a:pPr lvl="3">
              <a:buClr>
                <a:srgbClr val="514843"/>
              </a:buClr>
            </a:pPr>
            <a:r>
              <a:rPr lang="en-US" b="1" dirty="0"/>
              <a:t>Y Field</a:t>
            </a:r>
            <a:r>
              <a:rPr lang="en-US" dirty="0"/>
              <a:t>: </a:t>
            </a:r>
            <a:r>
              <a:rPr lang="en-US" dirty="0" err="1"/>
              <a:t>Chọn</a:t>
            </a:r>
            <a:r>
              <a:rPr lang="en-US" dirty="0"/>
              <a:t> </a:t>
            </a:r>
            <a:r>
              <a:rPr lang="en-US" dirty="0" err="1"/>
              <a:t>trường</a:t>
            </a:r>
            <a:r>
              <a:rPr lang="en-US" dirty="0"/>
              <a:t> </a:t>
            </a:r>
            <a:r>
              <a:rPr lang="en-US" dirty="0" err="1"/>
              <a:t>dữ</a:t>
            </a:r>
            <a:r>
              <a:rPr lang="en-US" dirty="0"/>
              <a:t> </a:t>
            </a:r>
            <a:r>
              <a:rPr lang="en-US" dirty="0" err="1"/>
              <a:t>liệu</a:t>
            </a:r>
            <a:r>
              <a:rPr lang="en-US" dirty="0"/>
              <a:t> </a:t>
            </a:r>
            <a:r>
              <a:rPr lang="en-US" b="1" dirty="0" err="1"/>
              <a:t>lattitude</a:t>
            </a:r>
            <a:endParaRPr lang="en-US" b="1" dirty="0"/>
          </a:p>
          <a:p>
            <a:pPr lvl="2">
              <a:buClr>
                <a:srgbClr val="514843"/>
              </a:buClr>
            </a:pPr>
            <a:r>
              <a:rPr lang="en-US" dirty="0" err="1"/>
              <a:t>Mục</a:t>
            </a:r>
            <a:r>
              <a:rPr lang="en-US" dirty="0"/>
              <a:t> </a:t>
            </a:r>
            <a:r>
              <a:rPr lang="en-US" b="1" dirty="0"/>
              <a:t>Coordinate System of Input Coordinates</a:t>
            </a:r>
            <a:r>
              <a:rPr lang="en-US" dirty="0"/>
              <a:t>: </a:t>
            </a:r>
            <a:r>
              <a:rPr lang="en-US" dirty="0" err="1"/>
              <a:t>Nhấp</a:t>
            </a:r>
            <a:r>
              <a:rPr lang="en-US" dirty="0"/>
              <a:t> </a:t>
            </a:r>
            <a:r>
              <a:rPr lang="en-US" dirty="0" err="1"/>
              <a:t>vào</a:t>
            </a:r>
            <a:r>
              <a:rPr lang="en-US" dirty="0"/>
              <a:t> </a:t>
            </a:r>
            <a:r>
              <a:rPr lang="en-US" b="1" dirty="0"/>
              <a:t>Edit</a:t>
            </a:r>
            <a:r>
              <a:rPr lang="en-US" dirty="0"/>
              <a:t> </a:t>
            </a:r>
            <a:r>
              <a:rPr lang="en-US" dirty="0" err="1"/>
              <a:t>để</a:t>
            </a:r>
            <a:r>
              <a:rPr lang="en-US" dirty="0"/>
              <a:t> </a:t>
            </a:r>
            <a:r>
              <a:rPr lang="en-US" dirty="0" err="1"/>
              <a:t>chọn</a:t>
            </a:r>
            <a:r>
              <a:rPr lang="en-US" dirty="0"/>
              <a:t> </a:t>
            </a:r>
            <a:r>
              <a:rPr lang="en-US" dirty="0" err="1"/>
              <a:t>hệ</a:t>
            </a:r>
            <a:r>
              <a:rPr lang="en-US" dirty="0"/>
              <a:t> </a:t>
            </a:r>
            <a:r>
              <a:rPr lang="en-US" dirty="0" err="1"/>
              <a:t>quy</a:t>
            </a:r>
            <a:r>
              <a:rPr lang="en-US" dirty="0"/>
              <a:t> </a:t>
            </a:r>
            <a:r>
              <a:rPr lang="en-US" dirty="0" err="1"/>
              <a:t>chiếu</a:t>
            </a:r>
            <a:r>
              <a:rPr lang="en-US" dirty="0"/>
              <a:t> </a:t>
            </a:r>
            <a:r>
              <a:rPr lang="en-US" b="1" dirty="0"/>
              <a:t>GCS_WGS_1984</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50</a:t>
            </a:fld>
            <a:endParaRPr lang="en-US"/>
          </a:p>
        </p:txBody>
      </p:sp>
    </p:spTree>
    <p:extLst>
      <p:ext uri="{BB962C8B-B14F-4D97-AF65-F5344CB8AC3E}">
        <p14:creationId xmlns:p14="http://schemas.microsoft.com/office/powerpoint/2010/main" val="1772094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down)">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wipe(down)">
                                      <p:cBhvr>
                                        <p:cTn id="12" dur="500"/>
                                        <p:tgtEl>
                                          <p:spTgt spid="14">
                                            <p:txEl>
                                              <p:pRg st="1" end="1"/>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animEffect transition="in" filter="wipe(down)">
                                      <p:cBhvr>
                                        <p:cTn id="15" dur="500"/>
                                        <p:tgtEl>
                                          <p:spTgt spid="14">
                                            <p:txEl>
                                              <p:pRg st="2" end="2"/>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14">
                                            <p:txEl>
                                              <p:pRg st="3" end="3"/>
                                            </p:txEl>
                                          </p:spTgt>
                                        </p:tgtEl>
                                        <p:attrNameLst>
                                          <p:attrName>style.visibility</p:attrName>
                                        </p:attrNameLst>
                                      </p:cBhvr>
                                      <p:to>
                                        <p:strVal val="visible"/>
                                      </p:to>
                                    </p:set>
                                    <p:animEffect transition="in" filter="wipe(down)">
                                      <p:cBhvr>
                                        <p:cTn id="18" dur="500"/>
                                        <p:tgtEl>
                                          <p:spTgt spid="14">
                                            <p:txEl>
                                              <p:pRg st="3" end="3"/>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14">
                                            <p:txEl>
                                              <p:pRg st="4" end="4"/>
                                            </p:txEl>
                                          </p:spTgt>
                                        </p:tgtEl>
                                        <p:attrNameLst>
                                          <p:attrName>style.visibility</p:attrName>
                                        </p:attrNameLst>
                                      </p:cBhvr>
                                      <p:to>
                                        <p:strVal val="visible"/>
                                      </p:to>
                                    </p:set>
                                    <p:animEffect transition="in" filter="wipe(down)">
                                      <p:cBhvr>
                                        <p:cTn id="21" dur="500"/>
                                        <p:tgtEl>
                                          <p:spTgt spid="14">
                                            <p:txEl>
                                              <p:pRg st="4" end="4"/>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14">
                                            <p:txEl>
                                              <p:pRg st="5" end="5"/>
                                            </p:txEl>
                                          </p:spTgt>
                                        </p:tgtEl>
                                        <p:attrNameLst>
                                          <p:attrName>style.visibility</p:attrName>
                                        </p:attrNameLst>
                                      </p:cBhvr>
                                      <p:to>
                                        <p:strVal val="visible"/>
                                      </p:to>
                                    </p:set>
                                    <p:animEffect transition="in" filter="wipe(down)">
                                      <p:cBhvr>
                                        <p:cTn id="24" dur="500"/>
                                        <p:tgtEl>
                                          <p:spTgt spid="14">
                                            <p:txEl>
                                              <p:pRg st="5" end="5"/>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14">
                                            <p:txEl>
                                              <p:pRg st="6" end="6"/>
                                            </p:txEl>
                                          </p:spTgt>
                                        </p:tgtEl>
                                        <p:attrNameLst>
                                          <p:attrName>style.visibility</p:attrName>
                                        </p:attrNameLst>
                                      </p:cBhvr>
                                      <p:to>
                                        <p:strVal val="visible"/>
                                      </p:to>
                                    </p:set>
                                    <p:animEffect transition="in" filter="wipe(down)">
                                      <p:cBhvr>
                                        <p:cTn id="27" dur="500"/>
                                        <p:tgtEl>
                                          <p:spTgt spid="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Thực hành xây dựng Cơ sở dữ liệu GIS Phủ Lý</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Nhập dữ liệu từ GPS</a:t>
            </a:r>
          </a:p>
          <a:p>
            <a:pPr lvl="1" algn="l">
              <a:buClr>
                <a:srgbClr val="514843"/>
              </a:buClr>
            </a:pPr>
            <a:r>
              <a:rPr lang="en-US"/>
              <a:t>Nhập </a:t>
            </a:r>
            <a:r>
              <a:rPr lang="en-US" b="1"/>
              <a:t>OK</a:t>
            </a:r>
            <a:r>
              <a:rPr lang="en-US"/>
              <a:t>, lúc này phần mềm tự</a:t>
            </a:r>
            <a:br>
              <a:rPr lang="en-US"/>
            </a:br>
            <a:r>
              <a:rPr lang="en-US"/>
              <a:t>động tạo ra một file tạm và đặt tên</a:t>
            </a:r>
            <a:br>
              <a:rPr lang="en-US"/>
            </a:br>
            <a:r>
              <a:rPr lang="en-US"/>
              <a:t>cho file này (trong ví dụ là </a:t>
            </a:r>
            <a:r>
              <a:rPr lang="en-US" b="1"/>
              <a:t>BVPK $</a:t>
            </a:r>
            <a:br>
              <a:rPr lang="en-US" b="1"/>
            </a:br>
            <a:r>
              <a:rPr lang="en-US" b="1"/>
              <a:t>Events</a:t>
            </a:r>
            <a:r>
              <a:rPr lang="en-US"/>
              <a:t>). Cần xuất file này sang định</a:t>
            </a:r>
            <a:br>
              <a:rPr lang="en-US"/>
            </a:br>
            <a:r>
              <a:rPr lang="en-US"/>
              <a:t>dạng </a:t>
            </a:r>
            <a:r>
              <a:rPr lang="en-US" b="1"/>
              <a:t>shapefile</a:t>
            </a:r>
            <a:r>
              <a:rPr lang="en-US"/>
              <a:t>.</a:t>
            </a:r>
          </a:p>
          <a:p>
            <a:pPr lvl="1" algn="l">
              <a:buClr>
                <a:srgbClr val="514843"/>
              </a:buClr>
            </a:pPr>
            <a:r>
              <a:rPr lang="en-US"/>
              <a:t>Nhấp phải chuột vào lớp dữ liệu</a:t>
            </a:r>
            <a:br>
              <a:rPr lang="en-US"/>
            </a:br>
            <a:r>
              <a:rPr lang="en-US" b="1"/>
              <a:t>BVPK $ Events </a:t>
            </a:r>
            <a:r>
              <a:rPr lang="en-US"/>
              <a:t>chọn </a:t>
            </a:r>
            <a:r>
              <a:rPr lang="en-US" b="1"/>
              <a:t>Data/ Export</a:t>
            </a:r>
            <a:br>
              <a:rPr lang="en-US"/>
            </a:br>
            <a:r>
              <a:rPr lang="en-US" b="1"/>
              <a:t>Data</a:t>
            </a:r>
            <a:r>
              <a:rPr lang="en-US"/>
              <a:t> chọn thư mục và đặt tên file</a:t>
            </a:r>
            <a:br>
              <a:rPr lang="en-US"/>
            </a:br>
            <a:r>
              <a:rPr lang="en-US"/>
              <a:t>dữ liệu là BenhVienPhongKham_PL.</a:t>
            </a:r>
            <a:br>
              <a:rPr lang="en-US"/>
            </a:br>
            <a:r>
              <a:rPr lang="en-US"/>
              <a:t>Lúc này dữ liệu từ GPS mới thực sự</a:t>
            </a:r>
            <a:br>
              <a:rPr lang="en-US"/>
            </a:br>
            <a:r>
              <a:rPr lang="en-US"/>
              <a:t>được nhập vào ArcMap.</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51</a:t>
            </a:fld>
            <a:endParaRPr lang="en-US"/>
          </a:p>
        </p:txBody>
      </p:sp>
      <p:pic>
        <p:nvPicPr>
          <p:cNvPr id="2" name="Picture 1">
            <a:extLst>
              <a:ext uri="{FF2B5EF4-FFF2-40B4-BE49-F238E27FC236}">
                <a16:creationId xmlns:a16="http://schemas.microsoft.com/office/drawing/2014/main" id="{987DC62E-870E-4FFE-ADF4-BFB71D2D2431}"/>
              </a:ext>
            </a:extLst>
          </p:cNvPr>
          <p:cNvPicPr>
            <a:picLocks noChangeAspect="1"/>
          </p:cNvPicPr>
          <p:nvPr/>
        </p:nvPicPr>
        <p:blipFill>
          <a:blip r:embed="rId2"/>
          <a:stretch>
            <a:fillRect/>
          </a:stretch>
        </p:blipFill>
        <p:spPr>
          <a:xfrm>
            <a:off x="5620135" y="2022764"/>
            <a:ext cx="2694052" cy="4333576"/>
          </a:xfrm>
          <a:prstGeom prst="rect">
            <a:avLst/>
          </a:prstGeom>
        </p:spPr>
      </p:pic>
    </p:spTree>
    <p:extLst>
      <p:ext uri="{BB962C8B-B14F-4D97-AF65-F5344CB8AC3E}">
        <p14:creationId xmlns:p14="http://schemas.microsoft.com/office/powerpoint/2010/main" val="1962089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animEffect transition="in" filter="wipe(down)">
                                      <p:cBhvr>
                                        <p:cTn id="7" dur="500"/>
                                        <p:tgtEl>
                                          <p:spTgt spid="14">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4">
                                            <p:txEl>
                                              <p:pRg st="2" end="2"/>
                                            </p:txEl>
                                          </p:spTgt>
                                        </p:tgtEl>
                                        <p:attrNameLst>
                                          <p:attrName>style.visibility</p:attrName>
                                        </p:attrNameLst>
                                      </p:cBhvr>
                                      <p:to>
                                        <p:strVal val="visible"/>
                                      </p:to>
                                    </p:set>
                                    <p:animEffect transition="in" filter="wipe(down)">
                                      <p:cBhvr>
                                        <p:cTn id="10" dur="500"/>
                                        <p:tgtEl>
                                          <p:spTgt spid="14">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Thực hành xây dựng Cơ sở dữ liệu GIS Phủ Lý</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Nhập dữ liệu từ GPS</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52</a:t>
            </a:fld>
            <a:endParaRPr lang="en-US"/>
          </a:p>
        </p:txBody>
      </p:sp>
      <p:pic>
        <p:nvPicPr>
          <p:cNvPr id="5" name="Picture 4">
            <a:extLst>
              <a:ext uri="{FF2B5EF4-FFF2-40B4-BE49-F238E27FC236}">
                <a16:creationId xmlns:a16="http://schemas.microsoft.com/office/drawing/2014/main" id="{FFDCFB4D-0ECE-4E0E-BA3A-AF6FAE30DAC0}"/>
              </a:ext>
            </a:extLst>
          </p:cNvPr>
          <p:cNvPicPr>
            <a:picLocks noChangeAspect="1"/>
          </p:cNvPicPr>
          <p:nvPr/>
        </p:nvPicPr>
        <p:blipFill>
          <a:blip r:embed="rId2"/>
          <a:stretch>
            <a:fillRect/>
          </a:stretch>
        </p:blipFill>
        <p:spPr>
          <a:xfrm>
            <a:off x="719868" y="2148215"/>
            <a:ext cx="7703127" cy="4105327"/>
          </a:xfrm>
          <a:prstGeom prst="rect">
            <a:avLst/>
          </a:prstGeom>
        </p:spPr>
      </p:pic>
    </p:spTree>
    <p:extLst>
      <p:ext uri="{BB962C8B-B14F-4D97-AF65-F5344CB8AC3E}">
        <p14:creationId xmlns:p14="http://schemas.microsoft.com/office/powerpoint/2010/main" val="367477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Thực hành xây dựng Cơ sở dữ liệu GIS Phủ Lý</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Thao tác với bảng thuộc tính trong ArcGIS</a:t>
            </a:r>
          </a:p>
          <a:p>
            <a:pPr lvl="1">
              <a:buClr>
                <a:srgbClr val="514843"/>
              </a:buClr>
            </a:pPr>
            <a:r>
              <a:rPr lang="en-US" b="1"/>
              <a:t>Mục đích: </a:t>
            </a:r>
            <a:r>
              <a:rPr lang="en-US"/>
              <a:t>Cập nhật dữ liệu dạng thuộc tính trong ArcGIS</a:t>
            </a:r>
          </a:p>
          <a:p>
            <a:pPr lvl="1">
              <a:buClr>
                <a:srgbClr val="514843"/>
              </a:buClr>
            </a:pPr>
            <a:r>
              <a:rPr lang="en-US" b="1"/>
              <a:t>Yêu cầu: </a:t>
            </a:r>
            <a:r>
              <a:rPr lang="en-US"/>
              <a:t>Sử dụng thành thạo các công cụ cập nhật thuộc tính dạng bảng của các đối tượng không gian.</a:t>
            </a:r>
          </a:p>
          <a:p>
            <a:pPr lvl="1">
              <a:buClr>
                <a:srgbClr val="514843"/>
              </a:buClr>
            </a:pPr>
            <a:r>
              <a:rPr lang="en-US" b="1"/>
              <a:t>Bài tập: </a:t>
            </a:r>
            <a:r>
              <a:rPr lang="en-US"/>
              <a:t>Trên cơ sở của dữ liệu vector ở bài trên, sử dụng các công cụ biên tập của ArcMap để cập nhật các thông tin thuộc tính của các đối tượng mới.</a:t>
            </a:r>
          </a:p>
          <a:p>
            <a:pPr lvl="1">
              <a:buClr>
                <a:srgbClr val="514843"/>
              </a:buClr>
            </a:pPr>
            <a:r>
              <a:rPr lang="en-US" b="1"/>
              <a:t>Sản phẩm: </a:t>
            </a:r>
            <a:r>
              <a:rPr lang="en-US"/>
              <a:t>Tạo được một bảng thuộc tính mới.</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53</a:t>
            </a:fld>
            <a:endParaRPr lang="en-US"/>
          </a:p>
        </p:txBody>
      </p:sp>
    </p:spTree>
    <p:extLst>
      <p:ext uri="{BB962C8B-B14F-4D97-AF65-F5344CB8AC3E}">
        <p14:creationId xmlns:p14="http://schemas.microsoft.com/office/powerpoint/2010/main" val="3927539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down)">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wipe(down)">
                                      <p:cBhvr>
                                        <p:cTn id="12" dur="500"/>
                                        <p:tgtEl>
                                          <p:spTgt spid="14">
                                            <p:txEl>
                                              <p:pRg st="1" end="1"/>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animEffect transition="in" filter="wipe(down)">
                                      <p:cBhvr>
                                        <p:cTn id="15" dur="500"/>
                                        <p:tgtEl>
                                          <p:spTgt spid="14">
                                            <p:txEl>
                                              <p:pRg st="2" end="2"/>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14">
                                            <p:txEl>
                                              <p:pRg st="3" end="3"/>
                                            </p:txEl>
                                          </p:spTgt>
                                        </p:tgtEl>
                                        <p:attrNameLst>
                                          <p:attrName>style.visibility</p:attrName>
                                        </p:attrNameLst>
                                      </p:cBhvr>
                                      <p:to>
                                        <p:strVal val="visible"/>
                                      </p:to>
                                    </p:set>
                                    <p:animEffect transition="in" filter="wipe(down)">
                                      <p:cBhvr>
                                        <p:cTn id="18" dur="500"/>
                                        <p:tgtEl>
                                          <p:spTgt spid="14">
                                            <p:txEl>
                                              <p:pRg st="3" end="3"/>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14">
                                            <p:txEl>
                                              <p:pRg st="4" end="4"/>
                                            </p:txEl>
                                          </p:spTgt>
                                        </p:tgtEl>
                                        <p:attrNameLst>
                                          <p:attrName>style.visibility</p:attrName>
                                        </p:attrNameLst>
                                      </p:cBhvr>
                                      <p:to>
                                        <p:strVal val="visible"/>
                                      </p:to>
                                    </p:set>
                                    <p:animEffect transition="in" filter="wipe(down)">
                                      <p:cBhvr>
                                        <p:cTn id="21" dur="5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Thực hành xây dựng Cơ sở dữ liệu GIS Phủ Lý</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Thao tác với bảng thuộc tính trong ArcGIS</a:t>
            </a:r>
          </a:p>
          <a:p>
            <a:pPr lvl="1">
              <a:buClr>
                <a:srgbClr val="514843"/>
              </a:buClr>
            </a:pPr>
            <a:r>
              <a:rPr lang="en-US"/>
              <a:t>Xem thông tin bảng thuộc tính của lớp dữ liệu</a:t>
            </a:r>
          </a:p>
          <a:p>
            <a:pPr lvl="2">
              <a:buClr>
                <a:srgbClr val="514843"/>
              </a:buClr>
            </a:pPr>
            <a:r>
              <a:rPr lang="en-US"/>
              <a:t>Khởi động phần mềm ArcMap chọn </a:t>
            </a:r>
            <a:r>
              <a:rPr lang="en-US" b="1"/>
              <a:t>A new empty map</a:t>
            </a:r>
            <a:r>
              <a:rPr lang="en-US"/>
              <a:t>. Thêm vào bản đồ lớp dữ liệu </a:t>
            </a:r>
            <a:r>
              <a:rPr lang="en-US" b="1"/>
              <a:t>TimDuong_PL_WGS.shp</a:t>
            </a:r>
          </a:p>
          <a:p>
            <a:pPr lvl="2">
              <a:buClr>
                <a:srgbClr val="514843"/>
              </a:buClr>
            </a:pPr>
            <a:r>
              <a:rPr lang="en-US"/>
              <a:t>Nhấp chuột phải vào lớp dữ liệu </a:t>
            </a:r>
            <a:r>
              <a:rPr lang="en-US" b="1"/>
              <a:t>TimDuong_PL_WGS </a:t>
            </a:r>
            <a:r>
              <a:rPr lang="en-US"/>
              <a:t>và chọn </a:t>
            </a:r>
            <a:r>
              <a:rPr lang="en-US" b="1"/>
              <a:t>Open Attribute Table</a:t>
            </a:r>
            <a:r>
              <a:rPr lang="en-US"/>
              <a:t>.</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54</a:t>
            </a:fld>
            <a:endParaRPr lang="en-US"/>
          </a:p>
        </p:txBody>
      </p:sp>
      <p:pic>
        <p:nvPicPr>
          <p:cNvPr id="2" name="Picture 1">
            <a:extLst>
              <a:ext uri="{FF2B5EF4-FFF2-40B4-BE49-F238E27FC236}">
                <a16:creationId xmlns:a16="http://schemas.microsoft.com/office/drawing/2014/main" id="{3E7EEA9A-1F42-47A2-A2C2-A472CBE77B00}"/>
              </a:ext>
            </a:extLst>
          </p:cNvPr>
          <p:cNvPicPr>
            <a:picLocks noChangeAspect="1"/>
          </p:cNvPicPr>
          <p:nvPr/>
        </p:nvPicPr>
        <p:blipFill>
          <a:blip r:embed="rId2"/>
          <a:stretch>
            <a:fillRect/>
          </a:stretch>
        </p:blipFill>
        <p:spPr>
          <a:xfrm>
            <a:off x="2133337" y="3584911"/>
            <a:ext cx="4876190" cy="2771429"/>
          </a:xfrm>
          <a:prstGeom prst="rect">
            <a:avLst/>
          </a:prstGeom>
        </p:spPr>
      </p:pic>
    </p:spTree>
    <p:extLst>
      <p:ext uri="{BB962C8B-B14F-4D97-AF65-F5344CB8AC3E}">
        <p14:creationId xmlns:p14="http://schemas.microsoft.com/office/powerpoint/2010/main" val="138513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animEffect transition="in" filter="wipe(down)">
                                      <p:cBhvr>
                                        <p:cTn id="7" dur="500"/>
                                        <p:tgtEl>
                                          <p:spTgt spid="1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wipe(down)">
                                      <p:cBhvr>
                                        <p:cTn id="12" dur="500"/>
                                        <p:tgtEl>
                                          <p:spTgt spid="14">
                                            <p:txEl>
                                              <p:pRg st="2" end="2"/>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animEffect transition="in" filter="wipe(down)">
                                      <p:cBhvr>
                                        <p:cTn id="15" dur="500"/>
                                        <p:tgtEl>
                                          <p:spTgt spid="14">
                                            <p:txEl>
                                              <p:pRg st="3" end="3"/>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down)">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Thực hành xây dựng Cơ sở dữ liệu GIS Phủ Lý</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Thao tác với bảng thuộc tính trong ArcGIS</a:t>
            </a:r>
          </a:p>
          <a:p>
            <a:pPr lvl="1">
              <a:buClr>
                <a:srgbClr val="514843"/>
              </a:buClr>
            </a:pPr>
            <a:r>
              <a:rPr lang="en-US"/>
              <a:t>Xem thông tin bảng thuộc tính của lớp dữ liệu</a:t>
            </a:r>
          </a:p>
          <a:p>
            <a:pPr marL="457177" lvl="1" indent="0">
              <a:buClr>
                <a:srgbClr val="514843"/>
              </a:buClr>
              <a:buNone/>
            </a:pPr>
            <a:r>
              <a:rPr lang="en-US"/>
              <a:t>	</a:t>
            </a:r>
            <a:r>
              <a:rPr lang="en-US" b="1"/>
              <a:t>Tại bảng thuộc tính này cho biết thông tin:</a:t>
            </a:r>
          </a:p>
          <a:p>
            <a:pPr lvl="2">
              <a:buClr>
                <a:srgbClr val="514843"/>
              </a:buClr>
            </a:pPr>
            <a:r>
              <a:rPr lang="en-US"/>
              <a:t>Có các trường dữ liệu: </a:t>
            </a:r>
            <a:r>
              <a:rPr lang="en-US" b="1"/>
              <a:t>FID, Shape, TenDuong</a:t>
            </a:r>
          </a:p>
          <a:p>
            <a:pPr lvl="2">
              <a:buClr>
                <a:srgbClr val="514843"/>
              </a:buClr>
            </a:pPr>
            <a:r>
              <a:rPr lang="en-US"/>
              <a:t>Trường </a:t>
            </a:r>
            <a:r>
              <a:rPr lang="en-US" b="1"/>
              <a:t>FID</a:t>
            </a:r>
            <a:r>
              <a:rPr lang="en-US"/>
              <a:t>: Cho biết thứ tự bản ghi của các trường dữ liệu, các mã FID là duy nhất và không bao giờ bị trùng lặp.</a:t>
            </a:r>
          </a:p>
          <a:p>
            <a:pPr lvl="2">
              <a:buClr>
                <a:srgbClr val="514843"/>
              </a:buClr>
            </a:pPr>
            <a:r>
              <a:rPr lang="en-US"/>
              <a:t>Trường </a:t>
            </a:r>
            <a:r>
              <a:rPr lang="en-US" b="1"/>
              <a:t>Shape</a:t>
            </a:r>
            <a:r>
              <a:rPr lang="en-US"/>
              <a:t>: Cho biết kiểu dữ liệu là điểm, đường và vùng</a:t>
            </a:r>
          </a:p>
          <a:p>
            <a:pPr lvl="2">
              <a:buClr>
                <a:srgbClr val="514843"/>
              </a:buClr>
            </a:pPr>
            <a:r>
              <a:rPr lang="en-US"/>
              <a:t>Nút      </a:t>
            </a:r>
            <a:r>
              <a:rPr lang="en-US" b="1"/>
              <a:t>All</a:t>
            </a:r>
            <a:r>
              <a:rPr lang="en-US"/>
              <a:t>: Hiển thị toàn bộ dữ liệu đối tượng</a:t>
            </a:r>
          </a:p>
          <a:p>
            <a:pPr lvl="2">
              <a:buClr>
                <a:srgbClr val="514843"/>
              </a:buClr>
            </a:pPr>
            <a:r>
              <a:rPr lang="en-US"/>
              <a:t>Nút     </a:t>
            </a:r>
            <a:r>
              <a:rPr lang="en-US" b="1"/>
              <a:t>Selected</a:t>
            </a:r>
            <a:r>
              <a:rPr lang="en-US"/>
              <a:t>: Hiển thị các dữ liệu đối tượng được lựa chọn</a:t>
            </a:r>
          </a:p>
          <a:p>
            <a:pPr lvl="2">
              <a:buClr>
                <a:srgbClr val="514843"/>
              </a:buClr>
            </a:pPr>
            <a:r>
              <a:rPr lang="en-US"/>
              <a:t>Nút       </a:t>
            </a:r>
            <a:r>
              <a:rPr lang="en-US" b="1"/>
              <a:t>Option</a:t>
            </a:r>
            <a:r>
              <a:rPr lang="en-US"/>
              <a:t>: Cho các chức năng làm việc với bảng thuộc tính.</a:t>
            </a:r>
          </a:p>
          <a:p>
            <a:pPr lvl="2">
              <a:buClr>
                <a:srgbClr val="514843"/>
              </a:buClr>
            </a:pPr>
            <a:endParaRPr lang="en-US"/>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55</a:t>
            </a:fld>
            <a:endParaRPr lang="en-US"/>
          </a:p>
        </p:txBody>
      </p:sp>
      <p:pic>
        <p:nvPicPr>
          <p:cNvPr id="5" name="Picture 4">
            <a:extLst>
              <a:ext uri="{FF2B5EF4-FFF2-40B4-BE49-F238E27FC236}">
                <a16:creationId xmlns:a16="http://schemas.microsoft.com/office/drawing/2014/main" id="{C9DFFA8D-6AEC-482F-9690-1CFC792860CF}"/>
              </a:ext>
            </a:extLst>
          </p:cNvPr>
          <p:cNvPicPr>
            <a:picLocks noChangeAspect="1"/>
          </p:cNvPicPr>
          <p:nvPr/>
        </p:nvPicPr>
        <p:blipFill>
          <a:blip r:embed="rId2"/>
          <a:stretch>
            <a:fillRect/>
          </a:stretch>
        </p:blipFill>
        <p:spPr>
          <a:xfrm>
            <a:off x="2402909" y="3978269"/>
            <a:ext cx="209524" cy="209524"/>
          </a:xfrm>
          <a:prstGeom prst="rect">
            <a:avLst/>
          </a:prstGeom>
        </p:spPr>
      </p:pic>
      <p:pic>
        <p:nvPicPr>
          <p:cNvPr id="7" name="Picture 6">
            <a:extLst>
              <a:ext uri="{FF2B5EF4-FFF2-40B4-BE49-F238E27FC236}">
                <a16:creationId xmlns:a16="http://schemas.microsoft.com/office/drawing/2014/main" id="{EF32F8E1-7592-40AC-AA44-7C69C6471225}"/>
              </a:ext>
            </a:extLst>
          </p:cNvPr>
          <p:cNvPicPr>
            <a:picLocks noChangeAspect="1"/>
          </p:cNvPicPr>
          <p:nvPr/>
        </p:nvPicPr>
        <p:blipFill>
          <a:blip r:embed="rId3"/>
          <a:stretch>
            <a:fillRect/>
          </a:stretch>
        </p:blipFill>
        <p:spPr>
          <a:xfrm>
            <a:off x="2402909" y="4294056"/>
            <a:ext cx="209524" cy="209524"/>
          </a:xfrm>
          <a:prstGeom prst="rect">
            <a:avLst/>
          </a:prstGeom>
        </p:spPr>
      </p:pic>
      <p:pic>
        <p:nvPicPr>
          <p:cNvPr id="8" name="Picture 7">
            <a:extLst>
              <a:ext uri="{FF2B5EF4-FFF2-40B4-BE49-F238E27FC236}">
                <a16:creationId xmlns:a16="http://schemas.microsoft.com/office/drawing/2014/main" id="{90E0BF42-945A-414D-AB56-543AFBF7F4A7}"/>
              </a:ext>
            </a:extLst>
          </p:cNvPr>
          <p:cNvPicPr>
            <a:picLocks noChangeAspect="1"/>
          </p:cNvPicPr>
          <p:nvPr/>
        </p:nvPicPr>
        <p:blipFill>
          <a:blip r:embed="rId4"/>
          <a:stretch>
            <a:fillRect/>
          </a:stretch>
        </p:blipFill>
        <p:spPr>
          <a:xfrm>
            <a:off x="2416196" y="4602916"/>
            <a:ext cx="314286" cy="209524"/>
          </a:xfrm>
          <a:prstGeom prst="rect">
            <a:avLst/>
          </a:prstGeom>
        </p:spPr>
      </p:pic>
    </p:spTree>
    <p:extLst>
      <p:ext uri="{BB962C8B-B14F-4D97-AF65-F5344CB8AC3E}">
        <p14:creationId xmlns:p14="http://schemas.microsoft.com/office/powerpoint/2010/main" val="2628605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animEffect transition="in" filter="wipe(down)">
                                      <p:cBhvr>
                                        <p:cTn id="7" dur="500"/>
                                        <p:tgtEl>
                                          <p:spTgt spid="14">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4">
                                            <p:txEl>
                                              <p:pRg st="3" end="3"/>
                                            </p:txEl>
                                          </p:spTgt>
                                        </p:tgtEl>
                                        <p:attrNameLst>
                                          <p:attrName>style.visibility</p:attrName>
                                        </p:attrNameLst>
                                      </p:cBhvr>
                                      <p:to>
                                        <p:strVal val="visible"/>
                                      </p:to>
                                    </p:set>
                                    <p:animEffect transition="in" filter="wipe(down)">
                                      <p:cBhvr>
                                        <p:cTn id="10" dur="500"/>
                                        <p:tgtEl>
                                          <p:spTgt spid="14">
                                            <p:txEl>
                                              <p:pRg st="3" end="3"/>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14">
                                            <p:txEl>
                                              <p:pRg st="4" end="4"/>
                                            </p:txEl>
                                          </p:spTgt>
                                        </p:tgtEl>
                                        <p:attrNameLst>
                                          <p:attrName>style.visibility</p:attrName>
                                        </p:attrNameLst>
                                      </p:cBhvr>
                                      <p:to>
                                        <p:strVal val="visible"/>
                                      </p:to>
                                    </p:set>
                                    <p:animEffect transition="in" filter="wipe(down)">
                                      <p:cBhvr>
                                        <p:cTn id="13" dur="500"/>
                                        <p:tgtEl>
                                          <p:spTgt spid="14">
                                            <p:txEl>
                                              <p:pRg st="4" end="4"/>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14">
                                            <p:txEl>
                                              <p:pRg st="5" end="5"/>
                                            </p:txEl>
                                          </p:spTgt>
                                        </p:tgtEl>
                                        <p:attrNameLst>
                                          <p:attrName>style.visibility</p:attrName>
                                        </p:attrNameLst>
                                      </p:cBhvr>
                                      <p:to>
                                        <p:strVal val="visible"/>
                                      </p:to>
                                    </p:set>
                                    <p:animEffect transition="in" filter="wipe(down)">
                                      <p:cBhvr>
                                        <p:cTn id="16" dur="500"/>
                                        <p:tgtEl>
                                          <p:spTgt spid="14">
                                            <p:txEl>
                                              <p:pRg st="5" end="5"/>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14">
                                            <p:txEl>
                                              <p:pRg st="6" end="6"/>
                                            </p:txEl>
                                          </p:spTgt>
                                        </p:tgtEl>
                                        <p:attrNameLst>
                                          <p:attrName>style.visibility</p:attrName>
                                        </p:attrNameLst>
                                      </p:cBhvr>
                                      <p:to>
                                        <p:strVal val="visible"/>
                                      </p:to>
                                    </p:set>
                                    <p:animEffect transition="in" filter="wipe(down)">
                                      <p:cBhvr>
                                        <p:cTn id="19" dur="500"/>
                                        <p:tgtEl>
                                          <p:spTgt spid="14">
                                            <p:txEl>
                                              <p:pRg st="6" end="6"/>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14">
                                            <p:txEl>
                                              <p:pRg st="7" end="7"/>
                                            </p:txEl>
                                          </p:spTgt>
                                        </p:tgtEl>
                                        <p:attrNameLst>
                                          <p:attrName>style.visibility</p:attrName>
                                        </p:attrNameLst>
                                      </p:cBhvr>
                                      <p:to>
                                        <p:strVal val="visible"/>
                                      </p:to>
                                    </p:set>
                                    <p:animEffect transition="in" filter="wipe(down)">
                                      <p:cBhvr>
                                        <p:cTn id="22" dur="500"/>
                                        <p:tgtEl>
                                          <p:spTgt spid="14">
                                            <p:txEl>
                                              <p:pRg st="7" end="7"/>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14">
                                            <p:txEl>
                                              <p:pRg st="8" end="8"/>
                                            </p:txEl>
                                          </p:spTgt>
                                        </p:tgtEl>
                                        <p:attrNameLst>
                                          <p:attrName>style.visibility</p:attrName>
                                        </p:attrNameLst>
                                      </p:cBhvr>
                                      <p:to>
                                        <p:strVal val="visible"/>
                                      </p:to>
                                    </p:set>
                                    <p:animEffect transition="in" filter="wipe(down)">
                                      <p:cBhvr>
                                        <p:cTn id="25" dur="500"/>
                                        <p:tgtEl>
                                          <p:spTgt spid="14">
                                            <p:txEl>
                                              <p:pRg st="8" end="8"/>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par>
                                <p:cTn id="29" presetID="22" presetClass="entr" presetSubtype="4"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00"/>
                                        <p:tgtEl>
                                          <p:spTgt spid="7"/>
                                        </p:tgtEl>
                                      </p:cBhvr>
                                    </p:animEffect>
                                  </p:childTnLst>
                                </p:cTn>
                              </p:par>
                              <p:par>
                                <p:cTn id="32" presetID="22" presetClass="entr" presetSubtype="4"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down)">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Thực hành xây dựng Cơ sở dữ liệu GIS Phủ Lý</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Thao tác với bảng thuộc tính trong ArcGIS</a:t>
            </a:r>
          </a:p>
          <a:p>
            <a:pPr lvl="1">
              <a:buClr>
                <a:srgbClr val="514843"/>
              </a:buClr>
            </a:pPr>
            <a:r>
              <a:rPr lang="en-US"/>
              <a:t>Xem thông tin bảng thuộc tính của lớp dữ liệu</a:t>
            </a:r>
          </a:p>
          <a:p>
            <a:pPr lvl="2" algn="l">
              <a:buClr>
                <a:srgbClr val="514843"/>
              </a:buClr>
            </a:pPr>
            <a:r>
              <a:rPr lang="en-US" b="1"/>
              <a:t>Find and Replace</a:t>
            </a:r>
            <a:r>
              <a:rPr lang="en-US"/>
              <a:t>: Tìm kiếm và thay thế</a:t>
            </a:r>
            <a:br>
              <a:rPr lang="en-US"/>
            </a:br>
            <a:r>
              <a:rPr lang="en-US"/>
              <a:t>thuộc tính dữ liệu</a:t>
            </a:r>
          </a:p>
          <a:p>
            <a:pPr lvl="2" algn="l">
              <a:buClr>
                <a:srgbClr val="514843"/>
              </a:buClr>
            </a:pPr>
            <a:r>
              <a:rPr lang="en-US" b="1"/>
              <a:t>Select By Attributes</a:t>
            </a:r>
            <a:r>
              <a:rPr lang="en-US"/>
              <a:t>: Truy vấn dữ liệu</a:t>
            </a:r>
            <a:br>
              <a:rPr lang="en-US"/>
            </a:br>
            <a:r>
              <a:rPr lang="en-US"/>
              <a:t>thuộc tính</a:t>
            </a:r>
          </a:p>
          <a:p>
            <a:pPr lvl="2" algn="l">
              <a:buClr>
                <a:srgbClr val="514843"/>
              </a:buClr>
            </a:pPr>
            <a:r>
              <a:rPr lang="en-US" b="1"/>
              <a:t>Select All</a:t>
            </a:r>
            <a:r>
              <a:rPr lang="en-US"/>
              <a:t>: Lựa chọn toàn bộ dữ liệu</a:t>
            </a:r>
          </a:p>
          <a:p>
            <a:pPr lvl="2" algn="l">
              <a:buClr>
                <a:srgbClr val="514843"/>
              </a:buClr>
            </a:pPr>
            <a:r>
              <a:rPr lang="en-US" b="1"/>
              <a:t>Clear Selection</a:t>
            </a:r>
            <a:r>
              <a:rPr lang="en-US"/>
              <a:t>: Loại bỏ dữ liệu được lựa</a:t>
            </a:r>
            <a:br>
              <a:rPr lang="en-US"/>
            </a:br>
            <a:r>
              <a:rPr lang="en-US"/>
              <a:t>chọn</a:t>
            </a:r>
          </a:p>
          <a:p>
            <a:pPr lvl="2" algn="l">
              <a:buClr>
                <a:srgbClr val="514843"/>
              </a:buClr>
            </a:pPr>
            <a:r>
              <a:rPr lang="en-US" b="1"/>
              <a:t>Switch Selection</a:t>
            </a:r>
            <a:r>
              <a:rPr lang="en-US"/>
              <a:t>: Đảo người kết quả lựa</a:t>
            </a:r>
            <a:br>
              <a:rPr lang="en-US"/>
            </a:br>
            <a:r>
              <a:rPr lang="en-US"/>
              <a:t>chọn</a:t>
            </a:r>
          </a:p>
          <a:p>
            <a:pPr lvl="2" algn="l">
              <a:buClr>
                <a:srgbClr val="514843"/>
              </a:buClr>
            </a:pPr>
            <a:r>
              <a:rPr lang="en-US" b="1"/>
              <a:t>Add Field</a:t>
            </a:r>
            <a:r>
              <a:rPr lang="en-US"/>
              <a:t>: Tạo mới trường dữ liệu</a:t>
            </a:r>
          </a:p>
          <a:p>
            <a:pPr lvl="2" algn="l">
              <a:buClr>
                <a:srgbClr val="514843"/>
              </a:buClr>
            </a:pPr>
            <a:r>
              <a:rPr lang="en-US" b="1"/>
              <a:t>Turn All Fields On</a:t>
            </a:r>
            <a:r>
              <a:rPr lang="en-US"/>
              <a:t>: Bật tất cả trường</a:t>
            </a:r>
            <a:br>
              <a:rPr lang="en-US"/>
            </a:br>
            <a:r>
              <a:rPr lang="en-US"/>
              <a:t>thuộc tính</a:t>
            </a:r>
          </a:p>
          <a:p>
            <a:pPr marL="457177" lvl="1" indent="0">
              <a:buClr>
                <a:srgbClr val="514843"/>
              </a:buClr>
              <a:buNone/>
            </a:pPr>
            <a:r>
              <a:rPr lang="en-US"/>
              <a:t>	</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56</a:t>
            </a:fld>
            <a:endParaRPr lang="en-US"/>
          </a:p>
        </p:txBody>
      </p:sp>
      <p:pic>
        <p:nvPicPr>
          <p:cNvPr id="2" name="Picture 1">
            <a:extLst>
              <a:ext uri="{FF2B5EF4-FFF2-40B4-BE49-F238E27FC236}">
                <a16:creationId xmlns:a16="http://schemas.microsoft.com/office/drawing/2014/main" id="{427404EE-4223-48E5-BF58-EB0F67578555}"/>
              </a:ext>
            </a:extLst>
          </p:cNvPr>
          <p:cNvPicPr>
            <a:picLocks noChangeAspect="1"/>
          </p:cNvPicPr>
          <p:nvPr/>
        </p:nvPicPr>
        <p:blipFill>
          <a:blip r:embed="rId2"/>
          <a:stretch>
            <a:fillRect/>
          </a:stretch>
        </p:blipFill>
        <p:spPr>
          <a:xfrm>
            <a:off x="6324813" y="2369126"/>
            <a:ext cx="1989374" cy="3987213"/>
          </a:xfrm>
          <a:prstGeom prst="rect">
            <a:avLst/>
          </a:prstGeom>
        </p:spPr>
      </p:pic>
    </p:spTree>
    <p:extLst>
      <p:ext uri="{BB962C8B-B14F-4D97-AF65-F5344CB8AC3E}">
        <p14:creationId xmlns:p14="http://schemas.microsoft.com/office/powerpoint/2010/main" val="272707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animEffect transition="in" filter="wipe(down)">
                                      <p:cBhvr>
                                        <p:cTn id="7" dur="500"/>
                                        <p:tgtEl>
                                          <p:spTgt spid="14">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4">
                                            <p:txEl>
                                              <p:pRg st="3" end="3"/>
                                            </p:txEl>
                                          </p:spTgt>
                                        </p:tgtEl>
                                        <p:attrNameLst>
                                          <p:attrName>style.visibility</p:attrName>
                                        </p:attrNameLst>
                                      </p:cBhvr>
                                      <p:to>
                                        <p:strVal val="visible"/>
                                      </p:to>
                                    </p:set>
                                    <p:animEffect transition="in" filter="wipe(down)">
                                      <p:cBhvr>
                                        <p:cTn id="10" dur="500"/>
                                        <p:tgtEl>
                                          <p:spTgt spid="14">
                                            <p:txEl>
                                              <p:pRg st="3" end="3"/>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14">
                                            <p:txEl>
                                              <p:pRg st="4" end="4"/>
                                            </p:txEl>
                                          </p:spTgt>
                                        </p:tgtEl>
                                        <p:attrNameLst>
                                          <p:attrName>style.visibility</p:attrName>
                                        </p:attrNameLst>
                                      </p:cBhvr>
                                      <p:to>
                                        <p:strVal val="visible"/>
                                      </p:to>
                                    </p:set>
                                    <p:animEffect transition="in" filter="wipe(down)">
                                      <p:cBhvr>
                                        <p:cTn id="13" dur="500"/>
                                        <p:tgtEl>
                                          <p:spTgt spid="14">
                                            <p:txEl>
                                              <p:pRg st="4" end="4"/>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14">
                                            <p:txEl>
                                              <p:pRg st="5" end="5"/>
                                            </p:txEl>
                                          </p:spTgt>
                                        </p:tgtEl>
                                        <p:attrNameLst>
                                          <p:attrName>style.visibility</p:attrName>
                                        </p:attrNameLst>
                                      </p:cBhvr>
                                      <p:to>
                                        <p:strVal val="visible"/>
                                      </p:to>
                                    </p:set>
                                    <p:animEffect transition="in" filter="wipe(down)">
                                      <p:cBhvr>
                                        <p:cTn id="16" dur="500"/>
                                        <p:tgtEl>
                                          <p:spTgt spid="14">
                                            <p:txEl>
                                              <p:pRg st="5" end="5"/>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14">
                                            <p:txEl>
                                              <p:pRg st="6" end="6"/>
                                            </p:txEl>
                                          </p:spTgt>
                                        </p:tgtEl>
                                        <p:attrNameLst>
                                          <p:attrName>style.visibility</p:attrName>
                                        </p:attrNameLst>
                                      </p:cBhvr>
                                      <p:to>
                                        <p:strVal val="visible"/>
                                      </p:to>
                                    </p:set>
                                    <p:animEffect transition="in" filter="wipe(down)">
                                      <p:cBhvr>
                                        <p:cTn id="19" dur="500"/>
                                        <p:tgtEl>
                                          <p:spTgt spid="14">
                                            <p:txEl>
                                              <p:pRg st="6" end="6"/>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14">
                                            <p:txEl>
                                              <p:pRg st="7" end="7"/>
                                            </p:txEl>
                                          </p:spTgt>
                                        </p:tgtEl>
                                        <p:attrNameLst>
                                          <p:attrName>style.visibility</p:attrName>
                                        </p:attrNameLst>
                                      </p:cBhvr>
                                      <p:to>
                                        <p:strVal val="visible"/>
                                      </p:to>
                                    </p:set>
                                    <p:animEffect transition="in" filter="wipe(down)">
                                      <p:cBhvr>
                                        <p:cTn id="22" dur="500"/>
                                        <p:tgtEl>
                                          <p:spTgt spid="14">
                                            <p:txEl>
                                              <p:pRg st="7" end="7"/>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14">
                                            <p:txEl>
                                              <p:pRg st="8" end="8"/>
                                            </p:txEl>
                                          </p:spTgt>
                                        </p:tgtEl>
                                        <p:attrNameLst>
                                          <p:attrName>style.visibility</p:attrName>
                                        </p:attrNameLst>
                                      </p:cBhvr>
                                      <p:to>
                                        <p:strVal val="visible"/>
                                      </p:to>
                                    </p:set>
                                    <p:animEffect transition="in" filter="wipe(down)">
                                      <p:cBhvr>
                                        <p:cTn id="25" dur="500"/>
                                        <p:tgtEl>
                                          <p:spTgt spid="14">
                                            <p:txEl>
                                              <p:pRg st="8" end="8"/>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down)">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Thực hành xây dựng Cơ sở dữ liệu GIS Phủ Lý</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Thao tác với bảng thuộc tính trong ArcGIS</a:t>
            </a:r>
          </a:p>
          <a:p>
            <a:pPr lvl="1">
              <a:buClr>
                <a:srgbClr val="514843"/>
              </a:buClr>
            </a:pPr>
            <a:r>
              <a:rPr lang="en-US"/>
              <a:t>Xem thông tin bảng thuộc tính của lớp dữ liệu</a:t>
            </a:r>
          </a:p>
          <a:p>
            <a:pPr lvl="2" algn="l">
              <a:buClr>
                <a:srgbClr val="514843"/>
              </a:buClr>
            </a:pPr>
            <a:r>
              <a:rPr lang="en-US" b="1"/>
              <a:t>Arrange Tables</a:t>
            </a:r>
            <a:r>
              <a:rPr lang="en-US"/>
              <a:t>: Sắp xếp kiểu hiển thị</a:t>
            </a:r>
            <a:br>
              <a:rPr lang="en-US"/>
            </a:br>
            <a:r>
              <a:rPr lang="en-US"/>
              <a:t>tương quan giữa hai bảng thuộc tính</a:t>
            </a:r>
          </a:p>
          <a:p>
            <a:pPr lvl="2" algn="l">
              <a:buClr>
                <a:srgbClr val="514843"/>
              </a:buClr>
            </a:pPr>
            <a:r>
              <a:rPr lang="en-US" b="1"/>
              <a:t>Restore Default Field Order</a:t>
            </a:r>
            <a:r>
              <a:rPr lang="en-US"/>
              <a:t>: Đặt lại mặc</a:t>
            </a:r>
            <a:br>
              <a:rPr lang="en-US"/>
            </a:br>
            <a:r>
              <a:rPr lang="en-US"/>
              <a:t>định sắp xếp các trường dữ liệu</a:t>
            </a:r>
          </a:p>
          <a:p>
            <a:pPr lvl="2" algn="l">
              <a:buClr>
                <a:srgbClr val="514843"/>
              </a:buClr>
            </a:pPr>
            <a:r>
              <a:rPr lang="en-US" b="1"/>
              <a:t>Create Graph</a:t>
            </a:r>
            <a:r>
              <a:rPr lang="en-US"/>
              <a:t>: Tạo biểu đồ</a:t>
            </a:r>
          </a:p>
          <a:p>
            <a:pPr lvl="2" algn="l">
              <a:buClr>
                <a:srgbClr val="514843"/>
              </a:buClr>
            </a:pPr>
            <a:r>
              <a:rPr lang="en-US" b="1"/>
              <a:t>Add Table to Layout</a:t>
            </a:r>
            <a:r>
              <a:rPr lang="en-US"/>
              <a:t>: Thêm biểu đồ vào</a:t>
            </a:r>
            <a:br>
              <a:rPr lang="en-US"/>
            </a:br>
            <a:r>
              <a:rPr lang="en-US"/>
              <a:t>trang trình bày</a:t>
            </a:r>
          </a:p>
          <a:p>
            <a:pPr lvl="2" algn="l">
              <a:buClr>
                <a:srgbClr val="514843"/>
              </a:buClr>
            </a:pPr>
            <a:r>
              <a:rPr lang="en-US" b="1"/>
              <a:t>Print</a:t>
            </a:r>
            <a:r>
              <a:rPr lang="en-US"/>
              <a:t>: In dữ liệu</a:t>
            </a:r>
          </a:p>
          <a:p>
            <a:pPr lvl="2" algn="l">
              <a:buClr>
                <a:srgbClr val="514843"/>
              </a:buClr>
            </a:pPr>
            <a:r>
              <a:rPr lang="en-US" b="1"/>
              <a:t>Reports</a:t>
            </a:r>
            <a:r>
              <a:rPr lang="en-US"/>
              <a:t>: Tạo báo cáo</a:t>
            </a:r>
          </a:p>
          <a:p>
            <a:pPr lvl="2" algn="l">
              <a:buClr>
                <a:srgbClr val="514843"/>
              </a:buClr>
            </a:pPr>
            <a:r>
              <a:rPr lang="en-US" b="1"/>
              <a:t>Export</a:t>
            </a:r>
            <a:r>
              <a:rPr lang="en-US"/>
              <a:t>: Xuất dữ liệu dưới dạng bảng</a:t>
            </a:r>
          </a:p>
          <a:p>
            <a:pPr lvl="2" algn="l">
              <a:buClr>
                <a:srgbClr val="514843"/>
              </a:buClr>
            </a:pPr>
            <a:r>
              <a:rPr lang="en-US" b="1"/>
              <a:t>Appearance</a:t>
            </a:r>
            <a:r>
              <a:rPr lang="en-US"/>
              <a:t>: Thay đổi phông chữ</a:t>
            </a:r>
          </a:p>
          <a:p>
            <a:pPr marL="457177" lvl="1" indent="0">
              <a:buClr>
                <a:srgbClr val="514843"/>
              </a:buClr>
              <a:buNone/>
            </a:pPr>
            <a:r>
              <a:rPr lang="en-US"/>
              <a:t>	</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57</a:t>
            </a:fld>
            <a:endParaRPr lang="en-US"/>
          </a:p>
        </p:txBody>
      </p:sp>
      <p:pic>
        <p:nvPicPr>
          <p:cNvPr id="2" name="Picture 1">
            <a:extLst>
              <a:ext uri="{FF2B5EF4-FFF2-40B4-BE49-F238E27FC236}">
                <a16:creationId xmlns:a16="http://schemas.microsoft.com/office/drawing/2014/main" id="{427404EE-4223-48E5-BF58-EB0F67578555}"/>
              </a:ext>
            </a:extLst>
          </p:cNvPr>
          <p:cNvPicPr>
            <a:picLocks noChangeAspect="1"/>
          </p:cNvPicPr>
          <p:nvPr/>
        </p:nvPicPr>
        <p:blipFill>
          <a:blip r:embed="rId2"/>
          <a:stretch>
            <a:fillRect/>
          </a:stretch>
        </p:blipFill>
        <p:spPr>
          <a:xfrm>
            <a:off x="6324813" y="2369126"/>
            <a:ext cx="1989374" cy="3987213"/>
          </a:xfrm>
          <a:prstGeom prst="rect">
            <a:avLst/>
          </a:prstGeom>
        </p:spPr>
      </p:pic>
    </p:spTree>
    <p:extLst>
      <p:ext uri="{BB962C8B-B14F-4D97-AF65-F5344CB8AC3E}">
        <p14:creationId xmlns:p14="http://schemas.microsoft.com/office/powerpoint/2010/main" val="4183298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animEffect transition="in" filter="wipe(down)">
                                      <p:cBhvr>
                                        <p:cTn id="7" dur="500"/>
                                        <p:tgtEl>
                                          <p:spTgt spid="14">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4">
                                            <p:txEl>
                                              <p:pRg st="3" end="3"/>
                                            </p:txEl>
                                          </p:spTgt>
                                        </p:tgtEl>
                                        <p:attrNameLst>
                                          <p:attrName>style.visibility</p:attrName>
                                        </p:attrNameLst>
                                      </p:cBhvr>
                                      <p:to>
                                        <p:strVal val="visible"/>
                                      </p:to>
                                    </p:set>
                                    <p:animEffect transition="in" filter="wipe(down)">
                                      <p:cBhvr>
                                        <p:cTn id="10" dur="500"/>
                                        <p:tgtEl>
                                          <p:spTgt spid="14">
                                            <p:txEl>
                                              <p:pRg st="3" end="3"/>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14">
                                            <p:txEl>
                                              <p:pRg st="4" end="4"/>
                                            </p:txEl>
                                          </p:spTgt>
                                        </p:tgtEl>
                                        <p:attrNameLst>
                                          <p:attrName>style.visibility</p:attrName>
                                        </p:attrNameLst>
                                      </p:cBhvr>
                                      <p:to>
                                        <p:strVal val="visible"/>
                                      </p:to>
                                    </p:set>
                                    <p:animEffect transition="in" filter="wipe(down)">
                                      <p:cBhvr>
                                        <p:cTn id="13" dur="500"/>
                                        <p:tgtEl>
                                          <p:spTgt spid="14">
                                            <p:txEl>
                                              <p:pRg st="4" end="4"/>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14">
                                            <p:txEl>
                                              <p:pRg st="5" end="5"/>
                                            </p:txEl>
                                          </p:spTgt>
                                        </p:tgtEl>
                                        <p:attrNameLst>
                                          <p:attrName>style.visibility</p:attrName>
                                        </p:attrNameLst>
                                      </p:cBhvr>
                                      <p:to>
                                        <p:strVal val="visible"/>
                                      </p:to>
                                    </p:set>
                                    <p:animEffect transition="in" filter="wipe(down)">
                                      <p:cBhvr>
                                        <p:cTn id="16" dur="500"/>
                                        <p:tgtEl>
                                          <p:spTgt spid="14">
                                            <p:txEl>
                                              <p:pRg st="5" end="5"/>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14">
                                            <p:txEl>
                                              <p:pRg st="6" end="6"/>
                                            </p:txEl>
                                          </p:spTgt>
                                        </p:tgtEl>
                                        <p:attrNameLst>
                                          <p:attrName>style.visibility</p:attrName>
                                        </p:attrNameLst>
                                      </p:cBhvr>
                                      <p:to>
                                        <p:strVal val="visible"/>
                                      </p:to>
                                    </p:set>
                                    <p:animEffect transition="in" filter="wipe(down)">
                                      <p:cBhvr>
                                        <p:cTn id="19" dur="500"/>
                                        <p:tgtEl>
                                          <p:spTgt spid="14">
                                            <p:txEl>
                                              <p:pRg st="6" end="6"/>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14">
                                            <p:txEl>
                                              <p:pRg st="7" end="7"/>
                                            </p:txEl>
                                          </p:spTgt>
                                        </p:tgtEl>
                                        <p:attrNameLst>
                                          <p:attrName>style.visibility</p:attrName>
                                        </p:attrNameLst>
                                      </p:cBhvr>
                                      <p:to>
                                        <p:strVal val="visible"/>
                                      </p:to>
                                    </p:set>
                                    <p:animEffect transition="in" filter="wipe(down)">
                                      <p:cBhvr>
                                        <p:cTn id="22" dur="500"/>
                                        <p:tgtEl>
                                          <p:spTgt spid="14">
                                            <p:txEl>
                                              <p:pRg st="7" end="7"/>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14">
                                            <p:txEl>
                                              <p:pRg st="8" end="8"/>
                                            </p:txEl>
                                          </p:spTgt>
                                        </p:tgtEl>
                                        <p:attrNameLst>
                                          <p:attrName>style.visibility</p:attrName>
                                        </p:attrNameLst>
                                      </p:cBhvr>
                                      <p:to>
                                        <p:strVal val="visible"/>
                                      </p:to>
                                    </p:set>
                                    <p:animEffect transition="in" filter="wipe(down)">
                                      <p:cBhvr>
                                        <p:cTn id="25" dur="500"/>
                                        <p:tgtEl>
                                          <p:spTgt spid="14">
                                            <p:txEl>
                                              <p:pRg st="8" end="8"/>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14">
                                            <p:txEl>
                                              <p:pRg st="9" end="9"/>
                                            </p:txEl>
                                          </p:spTgt>
                                        </p:tgtEl>
                                        <p:attrNameLst>
                                          <p:attrName>style.visibility</p:attrName>
                                        </p:attrNameLst>
                                      </p:cBhvr>
                                      <p:to>
                                        <p:strVal val="visible"/>
                                      </p:to>
                                    </p:set>
                                    <p:animEffect transition="in" filter="wipe(down)">
                                      <p:cBhvr>
                                        <p:cTn id="28" dur="500"/>
                                        <p:tgtEl>
                                          <p:spTgt spid="1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Thực hành xây dựng Cơ sở dữ liệu GIS Phủ Lý</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Thao tác với bảng thuộc tính trong ArcGIS</a:t>
            </a:r>
          </a:p>
          <a:p>
            <a:pPr lvl="1">
              <a:buClr>
                <a:srgbClr val="514843"/>
              </a:buClr>
            </a:pPr>
            <a:r>
              <a:rPr lang="en-US"/>
              <a:t>Làm việc với trường dữ liệu</a:t>
            </a:r>
          </a:p>
          <a:p>
            <a:pPr marL="914353" lvl="2" indent="0">
              <a:buClr>
                <a:srgbClr val="514843"/>
              </a:buClr>
              <a:buNone/>
            </a:pPr>
            <a:r>
              <a:rPr lang="en-US" b="1"/>
              <a:t>Tạo mới một trường dữ liệu</a:t>
            </a:r>
          </a:p>
          <a:p>
            <a:pPr lvl="2">
              <a:buClr>
                <a:srgbClr val="514843"/>
              </a:buClr>
            </a:pPr>
            <a:r>
              <a:rPr lang="en-US"/>
              <a:t>Trong bảng thuộc tính của layer </a:t>
            </a:r>
            <a:r>
              <a:rPr lang="en-US" b="1"/>
              <a:t>TimDuong_PL_WGS </a:t>
            </a:r>
            <a:r>
              <a:rPr lang="en-US"/>
              <a:t>vào </a:t>
            </a:r>
            <a:r>
              <a:rPr lang="en-US" b="1"/>
              <a:t>Option/ Add Field</a:t>
            </a:r>
            <a:r>
              <a:rPr lang="en-US"/>
              <a:t>. Hộp thoại </a:t>
            </a:r>
            <a:r>
              <a:rPr lang="en-US" b="1"/>
              <a:t>Add Field </a:t>
            </a:r>
            <a:r>
              <a:rPr lang="en-US"/>
              <a:t>hiện ra:</a:t>
            </a:r>
          </a:p>
          <a:p>
            <a:pPr lvl="2">
              <a:buClr>
                <a:srgbClr val="514843"/>
              </a:buClr>
            </a:pPr>
            <a:r>
              <a:rPr lang="en-US"/>
              <a:t>Trong đó:</a:t>
            </a:r>
          </a:p>
          <a:p>
            <a:pPr lvl="3" algn="l">
              <a:buClr>
                <a:srgbClr val="514843"/>
              </a:buClr>
            </a:pPr>
            <a:r>
              <a:rPr lang="en-US"/>
              <a:t>Mục </a:t>
            </a:r>
            <a:r>
              <a:rPr lang="en-US" b="1"/>
              <a:t>Name</a:t>
            </a:r>
            <a:r>
              <a:rPr lang="en-US"/>
              <a:t>: Nhập tên </a:t>
            </a:r>
            <a:br>
              <a:rPr lang="en-US"/>
            </a:br>
            <a:r>
              <a:rPr lang="en-US"/>
              <a:t>trường là </a:t>
            </a:r>
            <a:r>
              <a:rPr lang="en-US" b="1"/>
              <a:t>ChatLieu</a:t>
            </a:r>
          </a:p>
          <a:p>
            <a:pPr lvl="3" algn="l">
              <a:buClr>
                <a:srgbClr val="514843"/>
              </a:buClr>
            </a:pPr>
            <a:r>
              <a:rPr lang="en-US"/>
              <a:t>Mục </a:t>
            </a:r>
            <a:r>
              <a:rPr lang="en-US" b="1"/>
              <a:t>Type</a:t>
            </a:r>
            <a:r>
              <a:rPr lang="en-US"/>
              <a:t>: Chọn là </a:t>
            </a:r>
            <a:r>
              <a:rPr lang="en-US" b="1"/>
              <a:t>Text</a:t>
            </a:r>
          </a:p>
          <a:p>
            <a:pPr lvl="3" algn="l">
              <a:buClr>
                <a:srgbClr val="514843"/>
              </a:buClr>
            </a:pPr>
            <a:r>
              <a:rPr lang="en-US"/>
              <a:t>Mục </a:t>
            </a:r>
            <a:r>
              <a:rPr lang="en-US" b="1"/>
              <a:t>Length</a:t>
            </a:r>
            <a:r>
              <a:rPr lang="en-US"/>
              <a:t>: Chọn </a:t>
            </a:r>
            <a:r>
              <a:rPr lang="en-US" b="1"/>
              <a:t>50</a:t>
            </a:r>
          </a:p>
          <a:p>
            <a:pPr lvl="3">
              <a:buClr>
                <a:srgbClr val="514843"/>
              </a:buClr>
            </a:pPr>
            <a:endParaRPr lang="en-US"/>
          </a:p>
          <a:p>
            <a:pPr marL="457177" lvl="1" indent="0">
              <a:buClr>
                <a:srgbClr val="514843"/>
              </a:buClr>
              <a:buNone/>
            </a:pPr>
            <a:r>
              <a:rPr lang="en-US"/>
              <a:t>	</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58</a:t>
            </a:fld>
            <a:endParaRPr lang="en-US"/>
          </a:p>
        </p:txBody>
      </p:sp>
      <p:pic>
        <p:nvPicPr>
          <p:cNvPr id="7" name="Picture 6">
            <a:extLst>
              <a:ext uri="{FF2B5EF4-FFF2-40B4-BE49-F238E27FC236}">
                <a16:creationId xmlns:a16="http://schemas.microsoft.com/office/drawing/2014/main" id="{C264686E-C7F9-47BF-8663-6E17E3C1BC35}"/>
              </a:ext>
            </a:extLst>
          </p:cNvPr>
          <p:cNvPicPr>
            <a:picLocks noChangeAspect="1"/>
          </p:cNvPicPr>
          <p:nvPr/>
        </p:nvPicPr>
        <p:blipFill>
          <a:blip r:embed="rId2"/>
          <a:stretch>
            <a:fillRect/>
          </a:stretch>
        </p:blipFill>
        <p:spPr>
          <a:xfrm>
            <a:off x="5213381" y="3230650"/>
            <a:ext cx="2790476" cy="1495238"/>
          </a:xfrm>
          <a:prstGeom prst="rect">
            <a:avLst/>
          </a:prstGeom>
        </p:spPr>
      </p:pic>
      <p:pic>
        <p:nvPicPr>
          <p:cNvPr id="8" name="Picture 7">
            <a:extLst>
              <a:ext uri="{FF2B5EF4-FFF2-40B4-BE49-F238E27FC236}">
                <a16:creationId xmlns:a16="http://schemas.microsoft.com/office/drawing/2014/main" id="{6B96D369-55AF-4222-92DC-A1F71B16AB71}"/>
              </a:ext>
            </a:extLst>
          </p:cNvPr>
          <p:cNvPicPr>
            <a:picLocks noChangeAspect="1"/>
          </p:cNvPicPr>
          <p:nvPr/>
        </p:nvPicPr>
        <p:blipFill>
          <a:blip r:embed="rId3"/>
          <a:stretch>
            <a:fillRect/>
          </a:stretch>
        </p:blipFill>
        <p:spPr>
          <a:xfrm>
            <a:off x="1981242" y="4880149"/>
            <a:ext cx="5180952" cy="1476190"/>
          </a:xfrm>
          <a:prstGeom prst="rect">
            <a:avLst/>
          </a:prstGeom>
        </p:spPr>
      </p:pic>
    </p:spTree>
    <p:extLst>
      <p:ext uri="{BB962C8B-B14F-4D97-AF65-F5344CB8AC3E}">
        <p14:creationId xmlns:p14="http://schemas.microsoft.com/office/powerpoint/2010/main" val="1424027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animEffect transition="in" filter="wipe(down)">
                                      <p:cBhvr>
                                        <p:cTn id="7" dur="500"/>
                                        <p:tgtEl>
                                          <p:spTgt spid="1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wipe(down)">
                                      <p:cBhvr>
                                        <p:cTn id="12" dur="500"/>
                                        <p:tgtEl>
                                          <p:spTgt spid="14">
                                            <p:txEl>
                                              <p:pRg st="2" end="2"/>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animEffect transition="in" filter="wipe(down)">
                                      <p:cBhvr>
                                        <p:cTn id="15" dur="500"/>
                                        <p:tgtEl>
                                          <p:spTgt spid="14">
                                            <p:txEl>
                                              <p:pRg st="3" end="3"/>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14">
                                            <p:txEl>
                                              <p:pRg st="4" end="4"/>
                                            </p:txEl>
                                          </p:spTgt>
                                        </p:tgtEl>
                                        <p:attrNameLst>
                                          <p:attrName>style.visibility</p:attrName>
                                        </p:attrNameLst>
                                      </p:cBhvr>
                                      <p:to>
                                        <p:strVal val="visible"/>
                                      </p:to>
                                    </p:set>
                                    <p:animEffect transition="in" filter="wipe(down)">
                                      <p:cBhvr>
                                        <p:cTn id="18" dur="500"/>
                                        <p:tgtEl>
                                          <p:spTgt spid="14">
                                            <p:txEl>
                                              <p:pRg st="4" end="4"/>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14">
                                            <p:txEl>
                                              <p:pRg st="5" end="5"/>
                                            </p:txEl>
                                          </p:spTgt>
                                        </p:tgtEl>
                                        <p:attrNameLst>
                                          <p:attrName>style.visibility</p:attrName>
                                        </p:attrNameLst>
                                      </p:cBhvr>
                                      <p:to>
                                        <p:strVal val="visible"/>
                                      </p:to>
                                    </p:set>
                                    <p:animEffect transition="in" filter="wipe(down)">
                                      <p:cBhvr>
                                        <p:cTn id="21" dur="500"/>
                                        <p:tgtEl>
                                          <p:spTgt spid="14">
                                            <p:txEl>
                                              <p:pRg st="5" end="5"/>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14">
                                            <p:txEl>
                                              <p:pRg st="6" end="6"/>
                                            </p:txEl>
                                          </p:spTgt>
                                        </p:tgtEl>
                                        <p:attrNameLst>
                                          <p:attrName>style.visibility</p:attrName>
                                        </p:attrNameLst>
                                      </p:cBhvr>
                                      <p:to>
                                        <p:strVal val="visible"/>
                                      </p:to>
                                    </p:set>
                                    <p:animEffect transition="in" filter="wipe(down)">
                                      <p:cBhvr>
                                        <p:cTn id="24" dur="500"/>
                                        <p:tgtEl>
                                          <p:spTgt spid="14">
                                            <p:txEl>
                                              <p:pRg st="6" end="6"/>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14">
                                            <p:txEl>
                                              <p:pRg st="7" end="7"/>
                                            </p:txEl>
                                          </p:spTgt>
                                        </p:tgtEl>
                                        <p:attrNameLst>
                                          <p:attrName>style.visibility</p:attrName>
                                        </p:attrNameLst>
                                      </p:cBhvr>
                                      <p:to>
                                        <p:strVal val="visible"/>
                                      </p:to>
                                    </p:set>
                                    <p:animEffect transition="in" filter="wipe(down)">
                                      <p:cBhvr>
                                        <p:cTn id="27" dur="500"/>
                                        <p:tgtEl>
                                          <p:spTgt spid="14">
                                            <p:txEl>
                                              <p:pRg st="7" end="7"/>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down)">
                                      <p:cBhvr>
                                        <p:cTn id="30" dur="500"/>
                                        <p:tgtEl>
                                          <p:spTgt spid="7"/>
                                        </p:tgtEl>
                                      </p:cBhvr>
                                    </p:animEffect>
                                  </p:childTnLst>
                                </p:cTn>
                              </p:par>
                              <p:par>
                                <p:cTn id="31" presetID="22" presetClass="entr" presetSubtype="4"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down)">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Thực hành xây dựng Cơ sở dữ liệu GIS Phủ Lý</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Thao tác với bảng thuộc tính trong ArcGIS</a:t>
            </a:r>
          </a:p>
          <a:p>
            <a:pPr lvl="1">
              <a:buClr>
                <a:srgbClr val="514843"/>
              </a:buClr>
            </a:pPr>
            <a:r>
              <a:rPr lang="en-US"/>
              <a:t>Làm việc với trường dữ liệu</a:t>
            </a:r>
          </a:p>
          <a:p>
            <a:pPr marL="914353" lvl="2" indent="0">
              <a:buClr>
                <a:srgbClr val="514843"/>
              </a:buClr>
              <a:buNone/>
            </a:pPr>
            <a:r>
              <a:rPr lang="en-US" b="1"/>
              <a:t>Tạo mới một trường dữ liệu</a:t>
            </a:r>
          </a:p>
          <a:p>
            <a:pPr lvl="2">
              <a:buClr>
                <a:srgbClr val="514843"/>
              </a:buClr>
            </a:pPr>
            <a:r>
              <a:rPr lang="en-US"/>
              <a:t>Làm tương tự để thêm các trường thuộc tính </a:t>
            </a:r>
            <a:r>
              <a:rPr lang="en-US" b="1"/>
              <a:t>ChieuDai, DoRong, TinhTrang </a:t>
            </a:r>
            <a:r>
              <a:rPr lang="en-US"/>
              <a:t>như sau:</a:t>
            </a:r>
            <a:endParaRPr lang="en-US" b="1"/>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59</a:t>
            </a:fld>
            <a:endParaRPr lang="en-US"/>
          </a:p>
        </p:txBody>
      </p:sp>
      <p:pic>
        <p:nvPicPr>
          <p:cNvPr id="2" name="Picture 1">
            <a:extLst>
              <a:ext uri="{FF2B5EF4-FFF2-40B4-BE49-F238E27FC236}">
                <a16:creationId xmlns:a16="http://schemas.microsoft.com/office/drawing/2014/main" id="{B80492BD-D422-411E-B414-4B30277604CF}"/>
              </a:ext>
            </a:extLst>
          </p:cNvPr>
          <p:cNvPicPr>
            <a:picLocks noChangeAspect="1"/>
          </p:cNvPicPr>
          <p:nvPr/>
        </p:nvPicPr>
        <p:blipFill>
          <a:blip r:embed="rId2"/>
          <a:stretch>
            <a:fillRect/>
          </a:stretch>
        </p:blipFill>
        <p:spPr>
          <a:xfrm>
            <a:off x="362254" y="3428980"/>
            <a:ext cx="2790476" cy="2885714"/>
          </a:xfrm>
          <a:prstGeom prst="rect">
            <a:avLst/>
          </a:prstGeom>
        </p:spPr>
      </p:pic>
      <p:pic>
        <p:nvPicPr>
          <p:cNvPr id="5" name="Picture 4">
            <a:extLst>
              <a:ext uri="{FF2B5EF4-FFF2-40B4-BE49-F238E27FC236}">
                <a16:creationId xmlns:a16="http://schemas.microsoft.com/office/drawing/2014/main" id="{E7D3CC0F-93CA-4CC4-852A-DA375485A017}"/>
              </a:ext>
            </a:extLst>
          </p:cNvPr>
          <p:cNvPicPr>
            <a:picLocks noChangeAspect="1"/>
          </p:cNvPicPr>
          <p:nvPr/>
        </p:nvPicPr>
        <p:blipFill>
          <a:blip r:embed="rId3"/>
          <a:stretch>
            <a:fillRect/>
          </a:stretch>
        </p:blipFill>
        <p:spPr>
          <a:xfrm>
            <a:off x="3175797" y="3428980"/>
            <a:ext cx="2790476" cy="2885714"/>
          </a:xfrm>
          <a:prstGeom prst="rect">
            <a:avLst/>
          </a:prstGeom>
        </p:spPr>
      </p:pic>
      <p:pic>
        <p:nvPicPr>
          <p:cNvPr id="9" name="Picture 8">
            <a:extLst>
              <a:ext uri="{FF2B5EF4-FFF2-40B4-BE49-F238E27FC236}">
                <a16:creationId xmlns:a16="http://schemas.microsoft.com/office/drawing/2014/main" id="{583389C7-B917-4168-911F-F99ADC5802BB}"/>
              </a:ext>
            </a:extLst>
          </p:cNvPr>
          <p:cNvPicPr>
            <a:picLocks noChangeAspect="1"/>
          </p:cNvPicPr>
          <p:nvPr/>
        </p:nvPicPr>
        <p:blipFill>
          <a:blip r:embed="rId4"/>
          <a:stretch>
            <a:fillRect/>
          </a:stretch>
        </p:blipFill>
        <p:spPr>
          <a:xfrm>
            <a:off x="5978924" y="3428980"/>
            <a:ext cx="2790476" cy="2885714"/>
          </a:xfrm>
          <a:prstGeom prst="rect">
            <a:avLst/>
          </a:prstGeom>
        </p:spPr>
      </p:pic>
    </p:spTree>
    <p:extLst>
      <p:ext uri="{BB962C8B-B14F-4D97-AF65-F5344CB8AC3E}">
        <p14:creationId xmlns:p14="http://schemas.microsoft.com/office/powerpoint/2010/main" val="1524110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animEffect transition="in" filter="wipe(down)">
                                      <p:cBhvr>
                                        <p:cTn id="7" dur="500"/>
                                        <p:tgtEl>
                                          <p:spTgt spid="1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par>
                                <p:cTn id="13" presetID="2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par>
                                <p:cTn id="16" presetID="22" presetClass="entr" presetSubtype="4"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Lý thuyết cần thiết</a:t>
            </a:r>
          </a:p>
        </p:txBody>
      </p:sp>
      <p:sp>
        <p:nvSpPr>
          <p:cNvPr id="14" name="Content Placeholder 13"/>
          <p:cNvSpPr>
            <a:spLocks noGrp="1"/>
          </p:cNvSpPr>
          <p:nvPr>
            <p:ph idx="1"/>
          </p:nvPr>
        </p:nvSpPr>
        <p:spPr>
          <a:xfrm>
            <a:off x="828675" y="1600199"/>
            <a:ext cx="7486650" cy="4756141"/>
          </a:xfrm>
        </p:spPr>
        <p:txBody>
          <a:bodyPr/>
          <a:lstStyle/>
          <a:p>
            <a:pPr>
              <a:buClr>
                <a:srgbClr val="514843"/>
              </a:buClr>
            </a:pPr>
            <a:r>
              <a:rPr lang="en-US"/>
              <a:t>Quy trình xây dựng và quản lý cơ sở dữ liệu</a:t>
            </a:r>
          </a:p>
          <a:p>
            <a:pPr lvl="1">
              <a:buClr>
                <a:srgbClr val="514843"/>
              </a:buClr>
            </a:pPr>
            <a:r>
              <a:rPr lang="en-US"/>
              <a:t>Các định dạng dữ liệu trong ArcGIS</a:t>
            </a:r>
          </a:p>
          <a:p>
            <a:pPr lvl="2">
              <a:buClr>
                <a:srgbClr val="514843"/>
              </a:buClr>
            </a:pPr>
            <a:r>
              <a:rPr lang="en-US"/>
              <a:t>Geodatabase Feature Dataset</a:t>
            </a:r>
          </a:p>
          <a:p>
            <a:pPr lvl="3">
              <a:buClr>
                <a:srgbClr val="514843"/>
              </a:buClr>
            </a:pPr>
            <a:r>
              <a:rPr lang="en-US"/>
              <a:t>Là một định dạng dữ liệu được lưu trong Workspaces giống như là một Folder. Geodatabase Feature Class (tương đương với Shapefile) lưu trữ các cấu  trúc hình học của Feature Class của các đối tượng địa lý dưới dạng điểm, đường, vùng, ghi chú, phương chiều, và các thuộc tính của chúng (*.mdb).</a:t>
            </a:r>
          </a:p>
          <a:p>
            <a:pPr lvl="2">
              <a:buClr>
                <a:srgbClr val="514843"/>
              </a:buClr>
            </a:pPr>
            <a:r>
              <a:rPr lang="en-US"/>
              <a:t>Geodatabase Feature Class</a:t>
            </a:r>
          </a:p>
          <a:p>
            <a:pPr lvl="3">
              <a:buClr>
                <a:srgbClr val="514843"/>
              </a:buClr>
            </a:pPr>
            <a:r>
              <a:rPr lang="en-US"/>
              <a:t>Geodatabase Feature Class nằm trong Geodatabase Feature Dataset và được tạo ra từ các kiểu đối tượng hình học có định hướng địa lý và các thuộc tính của chúng đồng thời mỗi một Feature Class là một lớp đối tượng.</a:t>
            </a:r>
          </a:p>
          <a:p>
            <a:pPr lvl="3">
              <a:buClr>
                <a:srgbClr val="514843"/>
              </a:buClr>
            </a:pPr>
            <a:r>
              <a:rPr lang="en-US"/>
              <a:t>Các đối tượng hình học có định hướng địa lý trong tập tin tương đương như Shapefile có thể xác lập dưới định dạng như điểm, đường, vùng hoặc chú giải.</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6</a:t>
            </a:fld>
            <a:endParaRPr lang="en-US"/>
          </a:p>
        </p:txBody>
      </p:sp>
    </p:spTree>
    <p:extLst>
      <p:ext uri="{BB962C8B-B14F-4D97-AF65-F5344CB8AC3E}">
        <p14:creationId xmlns:p14="http://schemas.microsoft.com/office/powerpoint/2010/main" val="1850105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animEffect transition="in" filter="wipe(down)">
                                      <p:cBhvr>
                                        <p:cTn id="7" dur="500"/>
                                        <p:tgtEl>
                                          <p:spTgt spid="14">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4">
                                            <p:txEl>
                                              <p:pRg st="3" end="3"/>
                                            </p:txEl>
                                          </p:spTgt>
                                        </p:tgtEl>
                                        <p:attrNameLst>
                                          <p:attrName>style.visibility</p:attrName>
                                        </p:attrNameLst>
                                      </p:cBhvr>
                                      <p:to>
                                        <p:strVal val="visible"/>
                                      </p:to>
                                    </p:set>
                                    <p:animEffect transition="in" filter="wipe(down)">
                                      <p:cBhvr>
                                        <p:cTn id="10" dur="500"/>
                                        <p:tgtEl>
                                          <p:spTgt spid="14">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animEffect transition="in" filter="wipe(down)">
                                      <p:cBhvr>
                                        <p:cTn id="15" dur="500"/>
                                        <p:tgtEl>
                                          <p:spTgt spid="14">
                                            <p:txEl>
                                              <p:pRg st="4" end="4"/>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14">
                                            <p:txEl>
                                              <p:pRg st="5" end="5"/>
                                            </p:txEl>
                                          </p:spTgt>
                                        </p:tgtEl>
                                        <p:attrNameLst>
                                          <p:attrName>style.visibility</p:attrName>
                                        </p:attrNameLst>
                                      </p:cBhvr>
                                      <p:to>
                                        <p:strVal val="visible"/>
                                      </p:to>
                                    </p:set>
                                    <p:animEffect transition="in" filter="wipe(down)">
                                      <p:cBhvr>
                                        <p:cTn id="18" dur="500"/>
                                        <p:tgtEl>
                                          <p:spTgt spid="14">
                                            <p:txEl>
                                              <p:pRg st="5" end="5"/>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14">
                                            <p:txEl>
                                              <p:pRg st="6" end="6"/>
                                            </p:txEl>
                                          </p:spTgt>
                                        </p:tgtEl>
                                        <p:attrNameLst>
                                          <p:attrName>style.visibility</p:attrName>
                                        </p:attrNameLst>
                                      </p:cBhvr>
                                      <p:to>
                                        <p:strVal val="visible"/>
                                      </p:to>
                                    </p:set>
                                    <p:animEffect transition="in" filter="wipe(down)">
                                      <p:cBhvr>
                                        <p:cTn id="21" dur="500"/>
                                        <p:tgtEl>
                                          <p:spTgt spid="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Thực hành xây dựng Cơ sở dữ liệu GIS Phủ Lý</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Thao tác với bảng thuộc tính trong ArcGIS</a:t>
            </a:r>
          </a:p>
          <a:p>
            <a:pPr lvl="1">
              <a:buClr>
                <a:srgbClr val="514843"/>
              </a:buClr>
            </a:pPr>
            <a:r>
              <a:rPr lang="en-US"/>
              <a:t>Làm việc với trường dữ liệu</a:t>
            </a:r>
          </a:p>
          <a:p>
            <a:pPr marL="914353" lvl="2" indent="0">
              <a:buClr>
                <a:srgbClr val="514843"/>
              </a:buClr>
              <a:buNone/>
            </a:pPr>
            <a:r>
              <a:rPr lang="en-US" b="1"/>
              <a:t>Tính toán chiều dài đường giao thông</a:t>
            </a:r>
          </a:p>
          <a:p>
            <a:pPr lvl="2">
              <a:buClr>
                <a:srgbClr val="514843"/>
              </a:buClr>
            </a:pPr>
            <a:r>
              <a:rPr lang="en-US"/>
              <a:t>Chiều dài của một con đường, diện tích của một vùng hay tọa độ của một điểm có thể được tính toán tự động trong ArcGIS</a:t>
            </a:r>
          </a:p>
          <a:p>
            <a:pPr lvl="2" algn="l">
              <a:buClr>
                <a:srgbClr val="514843"/>
              </a:buClr>
            </a:pPr>
            <a:r>
              <a:rPr lang="en-US"/>
              <a:t>Nhấp chuột phải vào trường</a:t>
            </a:r>
            <a:br>
              <a:rPr lang="en-US"/>
            </a:br>
            <a:r>
              <a:rPr lang="en-US"/>
              <a:t>thuộc tính </a:t>
            </a:r>
            <a:r>
              <a:rPr lang="en-US" b="1"/>
              <a:t>ChieuDai</a:t>
            </a:r>
            <a:r>
              <a:rPr lang="en-US"/>
              <a:t> và chọn</a:t>
            </a:r>
            <a:br>
              <a:rPr lang="en-US"/>
            </a:br>
            <a:r>
              <a:rPr lang="en-US" b="1"/>
              <a:t>Calculate Geometry</a:t>
            </a:r>
          </a:p>
          <a:p>
            <a:pPr lvl="2" algn="l">
              <a:buClr>
                <a:srgbClr val="514843"/>
              </a:buClr>
            </a:pPr>
            <a:r>
              <a:rPr lang="en-US"/>
              <a:t>Chọn mục </a:t>
            </a:r>
            <a:r>
              <a:rPr lang="en-US" b="1"/>
              <a:t>Length</a:t>
            </a:r>
            <a:r>
              <a:rPr lang="en-US"/>
              <a:t> để tính chiều</a:t>
            </a:r>
            <a:br>
              <a:rPr lang="en-US"/>
            </a:br>
            <a:r>
              <a:rPr lang="en-US"/>
              <a:t>dài và chọn đơn vị là </a:t>
            </a:r>
            <a:r>
              <a:rPr lang="en-US" b="1"/>
              <a:t>Meters</a:t>
            </a:r>
            <a:r>
              <a:rPr lang="en-US"/>
              <a:t>.</a:t>
            </a:r>
          </a:p>
          <a:p>
            <a:pPr lvl="2" algn="l">
              <a:buClr>
                <a:srgbClr val="514843"/>
              </a:buClr>
            </a:pPr>
            <a:r>
              <a:rPr lang="en-US"/>
              <a:t>Nhấp OK để thực thi.</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60</a:t>
            </a:fld>
            <a:endParaRPr lang="en-US"/>
          </a:p>
        </p:txBody>
      </p:sp>
      <p:pic>
        <p:nvPicPr>
          <p:cNvPr id="7" name="Picture 6">
            <a:extLst>
              <a:ext uri="{FF2B5EF4-FFF2-40B4-BE49-F238E27FC236}">
                <a16:creationId xmlns:a16="http://schemas.microsoft.com/office/drawing/2014/main" id="{4F0D801B-2EEE-4ABE-9903-B329493F77C0}"/>
              </a:ext>
            </a:extLst>
          </p:cNvPr>
          <p:cNvPicPr>
            <a:picLocks noChangeAspect="1"/>
          </p:cNvPicPr>
          <p:nvPr/>
        </p:nvPicPr>
        <p:blipFill>
          <a:blip r:embed="rId2"/>
          <a:stretch>
            <a:fillRect/>
          </a:stretch>
        </p:blipFill>
        <p:spPr>
          <a:xfrm>
            <a:off x="5476006" y="3359725"/>
            <a:ext cx="2152381" cy="2657143"/>
          </a:xfrm>
          <a:prstGeom prst="rect">
            <a:avLst/>
          </a:prstGeom>
        </p:spPr>
      </p:pic>
    </p:spTree>
    <p:extLst>
      <p:ext uri="{BB962C8B-B14F-4D97-AF65-F5344CB8AC3E}">
        <p14:creationId xmlns:p14="http://schemas.microsoft.com/office/powerpoint/2010/main" val="2717069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animEffect transition="in" filter="wipe(down)">
                                      <p:cBhvr>
                                        <p:cTn id="7" dur="500"/>
                                        <p:tgtEl>
                                          <p:spTgt spid="1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xEl>
                                              <p:pRg st="3" end="3"/>
                                            </p:txEl>
                                          </p:spTgt>
                                        </p:tgtEl>
                                        <p:attrNameLst>
                                          <p:attrName>style.visibility</p:attrName>
                                        </p:attrNameLst>
                                      </p:cBhvr>
                                      <p:to>
                                        <p:strVal val="visible"/>
                                      </p:to>
                                    </p:set>
                                    <p:animEffect transition="in" filter="wipe(down)">
                                      <p:cBhvr>
                                        <p:cTn id="12" dur="500"/>
                                        <p:tgtEl>
                                          <p:spTgt spid="14">
                                            <p:txEl>
                                              <p:pRg st="3" end="3"/>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animEffect transition="in" filter="wipe(down)">
                                      <p:cBhvr>
                                        <p:cTn id="15" dur="500"/>
                                        <p:tgtEl>
                                          <p:spTgt spid="14">
                                            <p:txEl>
                                              <p:pRg st="4" end="4"/>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14">
                                            <p:txEl>
                                              <p:pRg st="5" end="5"/>
                                            </p:txEl>
                                          </p:spTgt>
                                        </p:tgtEl>
                                        <p:attrNameLst>
                                          <p:attrName>style.visibility</p:attrName>
                                        </p:attrNameLst>
                                      </p:cBhvr>
                                      <p:to>
                                        <p:strVal val="visible"/>
                                      </p:to>
                                    </p:set>
                                    <p:animEffect transition="in" filter="wipe(down)">
                                      <p:cBhvr>
                                        <p:cTn id="18" dur="500"/>
                                        <p:tgtEl>
                                          <p:spTgt spid="14">
                                            <p:txEl>
                                              <p:pRg st="5" end="5"/>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14">
                                            <p:txEl>
                                              <p:pRg st="6" end="6"/>
                                            </p:txEl>
                                          </p:spTgt>
                                        </p:tgtEl>
                                        <p:attrNameLst>
                                          <p:attrName>style.visibility</p:attrName>
                                        </p:attrNameLst>
                                      </p:cBhvr>
                                      <p:to>
                                        <p:strVal val="visible"/>
                                      </p:to>
                                    </p:set>
                                    <p:animEffect transition="in" filter="wipe(down)">
                                      <p:cBhvr>
                                        <p:cTn id="21" dur="500"/>
                                        <p:tgtEl>
                                          <p:spTgt spid="14">
                                            <p:txEl>
                                              <p:pRg st="6" end="6"/>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Thực hành xây dựng Cơ sở dữ liệu GIS Phủ Lý</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Thao tác với bảng thuộc tính trong ArcGIS</a:t>
            </a:r>
          </a:p>
          <a:p>
            <a:pPr lvl="1">
              <a:buClr>
                <a:srgbClr val="514843"/>
              </a:buClr>
            </a:pPr>
            <a:r>
              <a:rPr lang="en-US"/>
              <a:t>Làm việc với trường dữ liệu</a:t>
            </a:r>
          </a:p>
          <a:p>
            <a:pPr marL="914353" lvl="2" indent="0">
              <a:buClr>
                <a:srgbClr val="514843"/>
              </a:buClr>
              <a:buNone/>
            </a:pPr>
            <a:r>
              <a:rPr lang="en-US" b="1"/>
              <a:t>Tính toán chiều dài đường giao thông</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61</a:t>
            </a:fld>
            <a:endParaRPr lang="en-US"/>
          </a:p>
        </p:txBody>
      </p:sp>
      <p:pic>
        <p:nvPicPr>
          <p:cNvPr id="2" name="Picture 1">
            <a:extLst>
              <a:ext uri="{FF2B5EF4-FFF2-40B4-BE49-F238E27FC236}">
                <a16:creationId xmlns:a16="http://schemas.microsoft.com/office/drawing/2014/main" id="{830AB5D8-C111-4547-9B7F-059743C0295B}"/>
              </a:ext>
            </a:extLst>
          </p:cNvPr>
          <p:cNvPicPr>
            <a:picLocks noChangeAspect="1"/>
          </p:cNvPicPr>
          <p:nvPr/>
        </p:nvPicPr>
        <p:blipFill>
          <a:blip r:embed="rId2"/>
          <a:stretch>
            <a:fillRect/>
          </a:stretch>
        </p:blipFill>
        <p:spPr>
          <a:xfrm>
            <a:off x="1762194" y="2727769"/>
            <a:ext cx="5619048" cy="3628571"/>
          </a:xfrm>
          <a:prstGeom prst="rect">
            <a:avLst/>
          </a:prstGeom>
        </p:spPr>
      </p:pic>
    </p:spTree>
    <p:extLst>
      <p:ext uri="{BB962C8B-B14F-4D97-AF65-F5344CB8AC3E}">
        <p14:creationId xmlns:p14="http://schemas.microsoft.com/office/powerpoint/2010/main" val="2350987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Thực hành xây dựng Cơ sở dữ liệu GIS Phủ Lý</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Thao tác với bảng thuộc tính trong ArcGIS</a:t>
            </a:r>
          </a:p>
          <a:p>
            <a:pPr lvl="1">
              <a:buClr>
                <a:srgbClr val="514843"/>
              </a:buClr>
            </a:pPr>
            <a:r>
              <a:rPr lang="en-US"/>
              <a:t>Làm việc với trường dữ liệu</a:t>
            </a:r>
          </a:p>
          <a:p>
            <a:pPr marL="914353" lvl="2" indent="0">
              <a:buClr>
                <a:srgbClr val="514843"/>
              </a:buClr>
              <a:buNone/>
            </a:pPr>
            <a:r>
              <a:rPr lang="en-US" b="1"/>
              <a:t>Nhập thuộc tính cho dữ liệu</a:t>
            </a:r>
          </a:p>
          <a:p>
            <a:pPr lvl="2">
              <a:buClr>
                <a:srgbClr val="514843"/>
              </a:buClr>
            </a:pPr>
            <a:r>
              <a:rPr lang="en-US"/>
              <a:t>Để cập nhật, chỉnh sửa dữ liệu thuộc tính cần khởi động chế độ biên tập dữ liệu </a:t>
            </a:r>
            <a:r>
              <a:rPr lang="en-US" b="1"/>
              <a:t>Start Editing</a:t>
            </a:r>
            <a:r>
              <a:rPr lang="en-US"/>
              <a:t>.</a:t>
            </a:r>
          </a:p>
          <a:p>
            <a:pPr lvl="2">
              <a:buClr>
                <a:srgbClr val="514843"/>
              </a:buClr>
            </a:pPr>
            <a:r>
              <a:rPr lang="en-US"/>
              <a:t>Sử dụng công cụ </a:t>
            </a:r>
            <a:r>
              <a:rPr lang="en-US" b="1"/>
              <a:t>Edit Tool</a:t>
            </a:r>
            <a:r>
              <a:rPr lang="en-US"/>
              <a:t>     và nhấp chọn đối tượng giao thông bất kỳ trên bản đồ cần nhập thuộc tính.</a:t>
            </a:r>
          </a:p>
          <a:p>
            <a:pPr lvl="2">
              <a:buClr>
                <a:srgbClr val="514843"/>
              </a:buClr>
            </a:pPr>
            <a:r>
              <a:rPr lang="en-US"/>
              <a:t>Nhấp chuột phải vào lớp dữ liệu TimDuong_PL_WGS và chọn Open Attribute Table</a:t>
            </a:r>
          </a:p>
          <a:p>
            <a:pPr lvl="2">
              <a:buClr>
                <a:srgbClr val="514843"/>
              </a:buClr>
            </a:pPr>
            <a:r>
              <a:rPr lang="en-US"/>
              <a:t>Bảng thuộc tính đường giao thông hiện ra, nhấp chuột trái vào nút </a:t>
            </a:r>
            <a:r>
              <a:rPr lang="en-US" b="1"/>
              <a:t>Selected</a:t>
            </a:r>
            <a:r>
              <a:rPr lang="en-US"/>
              <a:t>     và nhập các thông tin về tên đường, chất liệu, độ rộng, tình trạng.</a:t>
            </a:r>
          </a:p>
          <a:p>
            <a:pPr lvl="2">
              <a:buClr>
                <a:srgbClr val="514843"/>
              </a:buClr>
            </a:pPr>
            <a:endParaRPr lang="en-US"/>
          </a:p>
          <a:p>
            <a:pPr lvl="2">
              <a:buClr>
                <a:srgbClr val="514843"/>
              </a:buClr>
            </a:pPr>
            <a:endParaRPr lang="en-US"/>
          </a:p>
          <a:p>
            <a:pPr lvl="2">
              <a:buClr>
                <a:srgbClr val="514843"/>
              </a:buClr>
            </a:pPr>
            <a:r>
              <a:rPr lang="en-US"/>
              <a:t>Vào </a:t>
            </a:r>
            <a:r>
              <a:rPr lang="en-US" b="1"/>
              <a:t>Editor/ Save Edits </a:t>
            </a:r>
            <a:r>
              <a:rPr lang="en-US"/>
              <a:t>để ghi thuộc tính lại.</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62</a:t>
            </a:fld>
            <a:endParaRPr lang="en-US"/>
          </a:p>
        </p:txBody>
      </p:sp>
      <p:pic>
        <p:nvPicPr>
          <p:cNvPr id="5" name="Picture 4">
            <a:extLst>
              <a:ext uri="{FF2B5EF4-FFF2-40B4-BE49-F238E27FC236}">
                <a16:creationId xmlns:a16="http://schemas.microsoft.com/office/drawing/2014/main" id="{A0100ADC-E705-491E-AD45-E0F8478A197B}"/>
              </a:ext>
            </a:extLst>
          </p:cNvPr>
          <p:cNvPicPr>
            <a:picLocks noChangeAspect="1"/>
          </p:cNvPicPr>
          <p:nvPr/>
        </p:nvPicPr>
        <p:blipFill>
          <a:blip r:embed="rId2"/>
          <a:stretch>
            <a:fillRect/>
          </a:stretch>
        </p:blipFill>
        <p:spPr>
          <a:xfrm>
            <a:off x="4966001" y="3274896"/>
            <a:ext cx="209524" cy="209524"/>
          </a:xfrm>
          <a:prstGeom prst="rect">
            <a:avLst/>
          </a:prstGeom>
        </p:spPr>
      </p:pic>
      <p:pic>
        <p:nvPicPr>
          <p:cNvPr id="7" name="Picture 6">
            <a:extLst>
              <a:ext uri="{FF2B5EF4-FFF2-40B4-BE49-F238E27FC236}">
                <a16:creationId xmlns:a16="http://schemas.microsoft.com/office/drawing/2014/main" id="{13F135FF-85B8-4099-9E39-3F919CEF0421}"/>
              </a:ext>
            </a:extLst>
          </p:cNvPr>
          <p:cNvPicPr>
            <a:picLocks noChangeAspect="1"/>
          </p:cNvPicPr>
          <p:nvPr/>
        </p:nvPicPr>
        <p:blipFill>
          <a:blip r:embed="rId3"/>
          <a:stretch>
            <a:fillRect/>
          </a:stretch>
        </p:blipFill>
        <p:spPr>
          <a:xfrm>
            <a:off x="1720124" y="5247956"/>
            <a:ext cx="6491754" cy="572115"/>
          </a:xfrm>
          <a:prstGeom prst="rect">
            <a:avLst/>
          </a:prstGeom>
        </p:spPr>
      </p:pic>
    </p:spTree>
    <p:extLst>
      <p:ext uri="{BB962C8B-B14F-4D97-AF65-F5344CB8AC3E}">
        <p14:creationId xmlns:p14="http://schemas.microsoft.com/office/powerpoint/2010/main" val="1965609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animEffect transition="in" filter="wipe(down)">
                                      <p:cBhvr>
                                        <p:cTn id="7" dur="500"/>
                                        <p:tgtEl>
                                          <p:spTgt spid="1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xEl>
                                              <p:pRg st="3" end="3"/>
                                            </p:txEl>
                                          </p:spTgt>
                                        </p:tgtEl>
                                        <p:attrNameLst>
                                          <p:attrName>style.visibility</p:attrName>
                                        </p:attrNameLst>
                                      </p:cBhvr>
                                      <p:to>
                                        <p:strVal val="visible"/>
                                      </p:to>
                                    </p:set>
                                    <p:animEffect transition="in" filter="wipe(down)">
                                      <p:cBhvr>
                                        <p:cTn id="12" dur="500"/>
                                        <p:tgtEl>
                                          <p:spTgt spid="14">
                                            <p:txEl>
                                              <p:pRg st="3" end="3"/>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animEffect transition="in" filter="wipe(down)">
                                      <p:cBhvr>
                                        <p:cTn id="15" dur="500"/>
                                        <p:tgtEl>
                                          <p:spTgt spid="14">
                                            <p:txEl>
                                              <p:pRg st="4" end="4"/>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14">
                                            <p:txEl>
                                              <p:pRg st="5" end="5"/>
                                            </p:txEl>
                                          </p:spTgt>
                                        </p:tgtEl>
                                        <p:attrNameLst>
                                          <p:attrName>style.visibility</p:attrName>
                                        </p:attrNameLst>
                                      </p:cBhvr>
                                      <p:to>
                                        <p:strVal val="visible"/>
                                      </p:to>
                                    </p:set>
                                    <p:animEffect transition="in" filter="wipe(down)">
                                      <p:cBhvr>
                                        <p:cTn id="18" dur="500"/>
                                        <p:tgtEl>
                                          <p:spTgt spid="14">
                                            <p:txEl>
                                              <p:pRg st="5" end="5"/>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14">
                                            <p:txEl>
                                              <p:pRg st="6" end="6"/>
                                            </p:txEl>
                                          </p:spTgt>
                                        </p:tgtEl>
                                        <p:attrNameLst>
                                          <p:attrName>style.visibility</p:attrName>
                                        </p:attrNameLst>
                                      </p:cBhvr>
                                      <p:to>
                                        <p:strVal val="visible"/>
                                      </p:to>
                                    </p:set>
                                    <p:animEffect transition="in" filter="wipe(down)">
                                      <p:cBhvr>
                                        <p:cTn id="21" dur="500"/>
                                        <p:tgtEl>
                                          <p:spTgt spid="14">
                                            <p:txEl>
                                              <p:pRg st="6" end="6"/>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down)">
                                      <p:cBhvr>
                                        <p:cTn id="24" dur="500"/>
                                        <p:tgtEl>
                                          <p:spTgt spid="5"/>
                                        </p:tgtEl>
                                      </p:cBhvr>
                                    </p:animEffect>
                                  </p:childTnLst>
                                </p:cTn>
                              </p:par>
                              <p:par>
                                <p:cTn id="25" presetID="22" presetClass="entr" presetSubtype="4"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Thực hành xây dựng Cơ sở dữ liệu GIS Phủ Lý</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dirty="0" err="1"/>
              <a:t>Số</a:t>
            </a:r>
            <a:r>
              <a:rPr lang="en-US" dirty="0"/>
              <a:t> </a:t>
            </a:r>
            <a:r>
              <a:rPr lang="en-US" dirty="0" err="1"/>
              <a:t>hóa</a:t>
            </a:r>
            <a:r>
              <a:rPr lang="en-US" dirty="0"/>
              <a:t> </a:t>
            </a:r>
            <a:r>
              <a:rPr lang="en-US" dirty="0" err="1"/>
              <a:t>dữ</a:t>
            </a:r>
            <a:r>
              <a:rPr lang="en-US" dirty="0"/>
              <a:t> </a:t>
            </a:r>
            <a:r>
              <a:rPr lang="en-US" dirty="0" err="1"/>
              <a:t>liệu</a:t>
            </a:r>
            <a:r>
              <a:rPr lang="en-US" dirty="0"/>
              <a:t> </a:t>
            </a:r>
            <a:r>
              <a:rPr lang="en-US" dirty="0" err="1"/>
              <a:t>từ</a:t>
            </a:r>
            <a:r>
              <a:rPr lang="en-US" dirty="0"/>
              <a:t> </a:t>
            </a:r>
            <a:r>
              <a:rPr lang="en-US" dirty="0" err="1"/>
              <a:t>ảnh</a:t>
            </a:r>
            <a:r>
              <a:rPr lang="en-US" dirty="0"/>
              <a:t> </a:t>
            </a:r>
            <a:r>
              <a:rPr lang="en-US" dirty="0" err="1"/>
              <a:t>vệ</a:t>
            </a:r>
            <a:r>
              <a:rPr lang="en-US" dirty="0"/>
              <a:t> </a:t>
            </a:r>
            <a:r>
              <a:rPr lang="en-US" dirty="0" err="1"/>
              <a:t>tinh</a:t>
            </a:r>
            <a:r>
              <a:rPr lang="en-US" dirty="0"/>
              <a:t>/</a:t>
            </a:r>
            <a:r>
              <a:rPr lang="en-US" dirty="0" err="1"/>
              <a:t>bản</a:t>
            </a:r>
            <a:r>
              <a:rPr lang="en-US" dirty="0"/>
              <a:t> </a:t>
            </a:r>
            <a:r>
              <a:rPr lang="en-US" dirty="0" err="1"/>
              <a:t>đồ</a:t>
            </a:r>
            <a:endParaRPr lang="en-US" dirty="0"/>
          </a:p>
          <a:p>
            <a:pPr lvl="1">
              <a:buClr>
                <a:srgbClr val="514843"/>
              </a:buClr>
            </a:pPr>
            <a:r>
              <a:rPr lang="en-US" b="1" dirty="0" err="1"/>
              <a:t>Mục</a:t>
            </a:r>
            <a:r>
              <a:rPr lang="en-US" b="1" dirty="0"/>
              <a:t> </a:t>
            </a:r>
            <a:r>
              <a:rPr lang="en-US" b="1" dirty="0" err="1"/>
              <a:t>đích</a:t>
            </a:r>
            <a:r>
              <a:rPr lang="en-US" dirty="0"/>
              <a:t>: </a:t>
            </a:r>
            <a:r>
              <a:rPr lang="en-US" dirty="0" err="1"/>
              <a:t>Số</a:t>
            </a:r>
            <a:r>
              <a:rPr lang="en-US" dirty="0"/>
              <a:t> </a:t>
            </a:r>
            <a:r>
              <a:rPr lang="en-US" dirty="0" err="1"/>
              <a:t>hóa</a:t>
            </a:r>
            <a:r>
              <a:rPr lang="en-US" dirty="0"/>
              <a:t> </a:t>
            </a:r>
            <a:r>
              <a:rPr lang="en-US" dirty="0" err="1"/>
              <a:t>dữ</a:t>
            </a:r>
            <a:r>
              <a:rPr lang="en-US" dirty="0"/>
              <a:t> </a:t>
            </a:r>
            <a:r>
              <a:rPr lang="en-US" dirty="0" err="1"/>
              <a:t>liệu</a:t>
            </a:r>
            <a:r>
              <a:rPr lang="en-US" dirty="0"/>
              <a:t> </a:t>
            </a:r>
            <a:r>
              <a:rPr lang="en-US" dirty="0" err="1"/>
              <a:t>từ</a:t>
            </a:r>
            <a:r>
              <a:rPr lang="en-US" dirty="0"/>
              <a:t> </a:t>
            </a:r>
            <a:r>
              <a:rPr lang="en-US" dirty="0" err="1"/>
              <a:t>ảnh</a:t>
            </a:r>
            <a:r>
              <a:rPr lang="en-US" dirty="0"/>
              <a:t> </a:t>
            </a:r>
            <a:r>
              <a:rPr lang="en-US" dirty="0" err="1"/>
              <a:t>vệ</a:t>
            </a:r>
            <a:r>
              <a:rPr lang="en-US" dirty="0"/>
              <a:t> </a:t>
            </a:r>
            <a:r>
              <a:rPr lang="en-US" dirty="0" err="1"/>
              <a:t>tinh</a:t>
            </a:r>
            <a:r>
              <a:rPr lang="en-US" dirty="0"/>
              <a:t>, </a:t>
            </a:r>
            <a:r>
              <a:rPr lang="en-US" dirty="0" err="1"/>
              <a:t>viễn</a:t>
            </a:r>
            <a:r>
              <a:rPr lang="en-US" dirty="0"/>
              <a:t> </a:t>
            </a:r>
            <a:r>
              <a:rPr lang="en-US" dirty="0" err="1"/>
              <a:t>thám</a:t>
            </a:r>
            <a:r>
              <a:rPr lang="en-US" dirty="0"/>
              <a:t>, …</a:t>
            </a:r>
          </a:p>
          <a:p>
            <a:pPr lvl="1">
              <a:buClr>
                <a:srgbClr val="514843"/>
              </a:buClr>
            </a:pPr>
            <a:r>
              <a:rPr lang="en-US" b="1" dirty="0" err="1"/>
              <a:t>Yêu</a:t>
            </a:r>
            <a:r>
              <a:rPr lang="en-US" b="1" dirty="0"/>
              <a:t> </a:t>
            </a:r>
            <a:r>
              <a:rPr lang="en-US" b="1" dirty="0" err="1"/>
              <a:t>cầu</a:t>
            </a:r>
            <a:r>
              <a:rPr lang="en-US" dirty="0"/>
              <a:t>: </a:t>
            </a:r>
            <a:r>
              <a:rPr lang="en-US" dirty="0" err="1"/>
              <a:t>Nắm</a:t>
            </a:r>
            <a:r>
              <a:rPr lang="en-US" dirty="0"/>
              <a:t> </a:t>
            </a:r>
            <a:r>
              <a:rPr lang="en-US" dirty="0" err="1"/>
              <a:t>vững</a:t>
            </a:r>
            <a:r>
              <a:rPr lang="en-US" dirty="0"/>
              <a:t> </a:t>
            </a:r>
            <a:r>
              <a:rPr lang="en-US" dirty="0" err="1"/>
              <a:t>cách</a:t>
            </a:r>
            <a:r>
              <a:rPr lang="en-US" dirty="0"/>
              <a:t> </a:t>
            </a:r>
            <a:r>
              <a:rPr lang="en-US" dirty="0" err="1"/>
              <a:t>nắn</a:t>
            </a:r>
            <a:r>
              <a:rPr lang="en-US" dirty="0"/>
              <a:t> </a:t>
            </a:r>
            <a:r>
              <a:rPr lang="en-US" dirty="0" err="1"/>
              <a:t>ảnh</a:t>
            </a:r>
            <a:r>
              <a:rPr lang="en-US" dirty="0"/>
              <a:t> </a:t>
            </a:r>
            <a:r>
              <a:rPr lang="en-US" dirty="0" err="1"/>
              <a:t>và</a:t>
            </a:r>
            <a:r>
              <a:rPr lang="en-US" dirty="0"/>
              <a:t> </a:t>
            </a:r>
            <a:r>
              <a:rPr lang="en-US" dirty="0" err="1"/>
              <a:t>sử</a:t>
            </a:r>
            <a:r>
              <a:rPr lang="en-US" dirty="0"/>
              <a:t> </a:t>
            </a:r>
            <a:r>
              <a:rPr lang="en-US" dirty="0" err="1"/>
              <a:t>dụng</a:t>
            </a:r>
            <a:r>
              <a:rPr lang="en-US" dirty="0"/>
              <a:t> </a:t>
            </a:r>
            <a:r>
              <a:rPr lang="en-US" dirty="0" err="1"/>
              <a:t>công</a:t>
            </a:r>
            <a:r>
              <a:rPr lang="en-US" dirty="0"/>
              <a:t> </a:t>
            </a:r>
            <a:r>
              <a:rPr lang="en-US" dirty="0" err="1"/>
              <a:t>cụ</a:t>
            </a:r>
            <a:r>
              <a:rPr lang="en-US" dirty="0"/>
              <a:t> </a:t>
            </a:r>
            <a:r>
              <a:rPr lang="en-US" dirty="0" err="1"/>
              <a:t>số</a:t>
            </a:r>
            <a:r>
              <a:rPr lang="en-US" dirty="0"/>
              <a:t> </a:t>
            </a:r>
            <a:r>
              <a:rPr lang="en-US" dirty="0" err="1"/>
              <a:t>hóa</a:t>
            </a:r>
            <a:r>
              <a:rPr lang="en-US" dirty="0"/>
              <a:t>, </a:t>
            </a:r>
            <a:r>
              <a:rPr lang="en-US" dirty="0" err="1"/>
              <a:t>cập</a:t>
            </a:r>
            <a:r>
              <a:rPr lang="en-US" dirty="0"/>
              <a:t> </a:t>
            </a:r>
            <a:r>
              <a:rPr lang="en-US" dirty="0" err="1"/>
              <a:t>nhật</a:t>
            </a:r>
            <a:r>
              <a:rPr lang="en-US" dirty="0"/>
              <a:t> </a:t>
            </a:r>
            <a:r>
              <a:rPr lang="en-US" dirty="0" err="1"/>
              <a:t>dữ</a:t>
            </a:r>
            <a:r>
              <a:rPr lang="en-US" dirty="0"/>
              <a:t> </a:t>
            </a:r>
            <a:r>
              <a:rPr lang="en-US" dirty="0" err="1"/>
              <a:t>liệu</a:t>
            </a:r>
            <a:r>
              <a:rPr lang="en-US" dirty="0"/>
              <a:t>.</a:t>
            </a:r>
          </a:p>
          <a:p>
            <a:pPr lvl="1">
              <a:buClr>
                <a:srgbClr val="514843"/>
              </a:buClr>
            </a:pPr>
            <a:r>
              <a:rPr lang="en-US" b="1" dirty="0" err="1"/>
              <a:t>Bài</a:t>
            </a:r>
            <a:r>
              <a:rPr lang="en-US" b="1" dirty="0"/>
              <a:t> </a:t>
            </a:r>
            <a:r>
              <a:rPr lang="en-US" b="1" dirty="0" err="1"/>
              <a:t>tập</a:t>
            </a:r>
            <a:r>
              <a:rPr lang="en-US" dirty="0"/>
              <a:t>: </a:t>
            </a:r>
            <a:r>
              <a:rPr lang="en-US" dirty="0" err="1"/>
              <a:t>Số</a:t>
            </a:r>
            <a:r>
              <a:rPr lang="en-US" dirty="0"/>
              <a:t> </a:t>
            </a:r>
            <a:r>
              <a:rPr lang="en-US" dirty="0" err="1"/>
              <a:t>hóa</a:t>
            </a:r>
            <a:r>
              <a:rPr lang="en-US" dirty="0"/>
              <a:t> </a:t>
            </a:r>
            <a:r>
              <a:rPr lang="en-US" dirty="0" err="1"/>
              <a:t>ảnh</a:t>
            </a:r>
            <a:r>
              <a:rPr lang="en-US" dirty="0"/>
              <a:t> </a:t>
            </a:r>
            <a:r>
              <a:rPr lang="en-US" dirty="0" err="1"/>
              <a:t>vệ</a:t>
            </a:r>
            <a:r>
              <a:rPr lang="en-US" dirty="0"/>
              <a:t> </a:t>
            </a:r>
            <a:r>
              <a:rPr lang="en-US" dirty="0" err="1"/>
              <a:t>tinh</a:t>
            </a:r>
            <a:r>
              <a:rPr lang="en-US" dirty="0"/>
              <a:t> </a:t>
            </a:r>
            <a:r>
              <a:rPr lang="en-US" dirty="0" err="1"/>
              <a:t>và</a:t>
            </a:r>
            <a:r>
              <a:rPr lang="en-US" dirty="0"/>
              <a:t> </a:t>
            </a:r>
            <a:r>
              <a:rPr lang="en-US" dirty="0" err="1"/>
              <a:t>cập</a:t>
            </a:r>
            <a:r>
              <a:rPr lang="en-US" dirty="0"/>
              <a:t> </a:t>
            </a:r>
            <a:r>
              <a:rPr lang="en-US" dirty="0" err="1"/>
              <a:t>nhật</a:t>
            </a:r>
            <a:r>
              <a:rPr lang="en-US" dirty="0"/>
              <a:t> </a:t>
            </a:r>
            <a:r>
              <a:rPr lang="en-US" dirty="0" err="1"/>
              <a:t>bản</a:t>
            </a:r>
            <a:r>
              <a:rPr lang="en-US" dirty="0"/>
              <a:t> </a:t>
            </a:r>
            <a:r>
              <a:rPr lang="en-US" dirty="0" err="1"/>
              <a:t>đồ</a:t>
            </a:r>
            <a:r>
              <a:rPr lang="en-US" dirty="0"/>
              <a:t> </a:t>
            </a:r>
            <a:r>
              <a:rPr lang="en-US" dirty="0" err="1"/>
              <a:t>giao</a:t>
            </a:r>
            <a:r>
              <a:rPr lang="en-US" dirty="0"/>
              <a:t> </a:t>
            </a:r>
            <a:r>
              <a:rPr lang="en-US" dirty="0" err="1"/>
              <a:t>thông</a:t>
            </a:r>
            <a:r>
              <a:rPr lang="en-US" dirty="0"/>
              <a:t>, </a:t>
            </a:r>
            <a:r>
              <a:rPr lang="en-US" dirty="0" err="1"/>
              <a:t>cơ</a:t>
            </a:r>
            <a:r>
              <a:rPr lang="en-US" dirty="0"/>
              <a:t> </a:t>
            </a:r>
            <a:r>
              <a:rPr lang="en-US" dirty="0" err="1"/>
              <a:t>sở</a:t>
            </a:r>
            <a:r>
              <a:rPr lang="en-US" dirty="0"/>
              <a:t> </a:t>
            </a:r>
            <a:r>
              <a:rPr lang="en-US" dirty="0" err="1"/>
              <a:t>hạ</a:t>
            </a:r>
            <a:r>
              <a:rPr lang="en-US" dirty="0"/>
              <a:t> </a:t>
            </a:r>
            <a:r>
              <a:rPr lang="en-US" dirty="0" err="1"/>
              <a:t>tầng</a:t>
            </a:r>
            <a:r>
              <a:rPr lang="en-US" dirty="0"/>
              <a:t>.</a:t>
            </a:r>
          </a:p>
          <a:p>
            <a:pPr marL="457177" lvl="1" indent="0">
              <a:buClr>
                <a:srgbClr val="514843"/>
              </a:buClr>
              <a:buNone/>
            </a:pPr>
            <a:endParaRPr lang="en-US" dirty="0"/>
          </a:p>
          <a:p>
            <a:pPr marL="457177" lvl="1" indent="0">
              <a:buClr>
                <a:srgbClr val="514843"/>
              </a:buClr>
              <a:buNone/>
            </a:pPr>
            <a:r>
              <a:rPr lang="en-US" dirty="0" err="1"/>
              <a:t>Để</a:t>
            </a:r>
            <a:r>
              <a:rPr lang="en-US" dirty="0"/>
              <a:t> </a:t>
            </a:r>
            <a:r>
              <a:rPr lang="en-US" dirty="0" err="1"/>
              <a:t>số</a:t>
            </a:r>
            <a:r>
              <a:rPr lang="en-US" dirty="0"/>
              <a:t> </a:t>
            </a:r>
            <a:r>
              <a:rPr lang="en-US" dirty="0" err="1"/>
              <a:t>hóa</a:t>
            </a:r>
            <a:r>
              <a:rPr lang="en-US" dirty="0"/>
              <a:t> </a:t>
            </a:r>
            <a:r>
              <a:rPr lang="en-US" dirty="0" err="1"/>
              <a:t>dữ</a:t>
            </a:r>
            <a:r>
              <a:rPr lang="en-US" dirty="0"/>
              <a:t> </a:t>
            </a:r>
            <a:r>
              <a:rPr lang="en-US" dirty="0" err="1"/>
              <a:t>liệu</a:t>
            </a:r>
            <a:r>
              <a:rPr lang="en-US" dirty="0"/>
              <a:t> </a:t>
            </a:r>
            <a:r>
              <a:rPr lang="en-US" dirty="0" err="1"/>
              <a:t>ảnh</a:t>
            </a:r>
            <a:r>
              <a:rPr lang="en-US" dirty="0"/>
              <a:t> </a:t>
            </a:r>
            <a:r>
              <a:rPr lang="en-US" dirty="0" err="1"/>
              <a:t>vệ</a:t>
            </a:r>
            <a:r>
              <a:rPr lang="en-US" dirty="0"/>
              <a:t> </a:t>
            </a:r>
            <a:r>
              <a:rPr lang="en-US" dirty="0" err="1"/>
              <a:t>tinh</a:t>
            </a:r>
            <a:r>
              <a:rPr lang="en-US" dirty="0"/>
              <a:t> </a:t>
            </a:r>
            <a:r>
              <a:rPr lang="en-US" dirty="0" err="1"/>
              <a:t>hoặc</a:t>
            </a:r>
            <a:r>
              <a:rPr lang="en-US" dirty="0"/>
              <a:t> </a:t>
            </a:r>
            <a:r>
              <a:rPr lang="en-US" dirty="0" err="1"/>
              <a:t>ảnh</a:t>
            </a:r>
            <a:r>
              <a:rPr lang="en-US" dirty="0"/>
              <a:t> scan, ArcMap </a:t>
            </a:r>
            <a:r>
              <a:rPr lang="en-US" dirty="0" err="1"/>
              <a:t>cung</a:t>
            </a:r>
            <a:r>
              <a:rPr lang="en-US" dirty="0"/>
              <a:t> </a:t>
            </a:r>
            <a:r>
              <a:rPr lang="en-US" dirty="0" err="1"/>
              <a:t>cấp</a:t>
            </a:r>
            <a:r>
              <a:rPr lang="en-US" dirty="0"/>
              <a:t> </a:t>
            </a:r>
            <a:r>
              <a:rPr lang="en-US" dirty="0" err="1"/>
              <a:t>cho</a:t>
            </a:r>
            <a:r>
              <a:rPr lang="en-US" dirty="0"/>
              <a:t> </a:t>
            </a:r>
            <a:r>
              <a:rPr lang="en-US" dirty="0" err="1"/>
              <a:t>người</a:t>
            </a:r>
            <a:r>
              <a:rPr lang="en-US" dirty="0"/>
              <a:t> </a:t>
            </a:r>
            <a:r>
              <a:rPr lang="en-US" dirty="0" err="1"/>
              <a:t>dùng</a:t>
            </a:r>
            <a:r>
              <a:rPr lang="en-US" dirty="0"/>
              <a:t> </a:t>
            </a:r>
            <a:r>
              <a:rPr lang="en-US" dirty="0" err="1"/>
              <a:t>công</a:t>
            </a:r>
            <a:r>
              <a:rPr lang="en-US" dirty="0"/>
              <a:t> </a:t>
            </a:r>
            <a:r>
              <a:rPr lang="en-US" dirty="0" err="1"/>
              <a:t>cụ</a:t>
            </a:r>
            <a:r>
              <a:rPr lang="en-US" dirty="0"/>
              <a:t> </a:t>
            </a:r>
            <a:r>
              <a:rPr lang="en-US" dirty="0" err="1"/>
              <a:t>chỉnh</a:t>
            </a:r>
            <a:r>
              <a:rPr lang="en-US" dirty="0"/>
              <a:t> </a:t>
            </a:r>
            <a:r>
              <a:rPr lang="en-US" dirty="0" err="1"/>
              <a:t>sửa</a:t>
            </a:r>
            <a:r>
              <a:rPr lang="en-US" dirty="0"/>
              <a:t> </a:t>
            </a:r>
            <a:r>
              <a:rPr lang="en-US" dirty="0" err="1"/>
              <a:t>ảnh</a:t>
            </a:r>
            <a:r>
              <a:rPr lang="en-US" dirty="0"/>
              <a:t>, </a:t>
            </a:r>
            <a:r>
              <a:rPr lang="en-US" dirty="0" err="1"/>
              <a:t>sử</a:t>
            </a:r>
            <a:r>
              <a:rPr lang="en-US" dirty="0"/>
              <a:t> </a:t>
            </a:r>
            <a:r>
              <a:rPr lang="en-US" dirty="0" err="1"/>
              <a:t>dụng</a:t>
            </a:r>
            <a:r>
              <a:rPr lang="en-US" dirty="0"/>
              <a:t> thanh </a:t>
            </a:r>
            <a:r>
              <a:rPr lang="en-US" dirty="0" err="1"/>
              <a:t>công</a:t>
            </a:r>
            <a:r>
              <a:rPr lang="en-US" dirty="0"/>
              <a:t> </a:t>
            </a:r>
            <a:r>
              <a:rPr lang="en-US" dirty="0" err="1"/>
              <a:t>cụ</a:t>
            </a:r>
            <a:r>
              <a:rPr lang="en-US" dirty="0"/>
              <a:t> </a:t>
            </a:r>
            <a:r>
              <a:rPr lang="en-US" b="1" dirty="0"/>
              <a:t>Editor</a:t>
            </a:r>
            <a:r>
              <a:rPr lang="en-US" dirty="0"/>
              <a:t>; </a:t>
            </a:r>
            <a:r>
              <a:rPr lang="en-US" dirty="0" err="1"/>
              <a:t>làm</a:t>
            </a:r>
            <a:r>
              <a:rPr lang="en-US" dirty="0"/>
              <a:t> </a:t>
            </a:r>
            <a:r>
              <a:rPr lang="en-US" dirty="0" err="1"/>
              <a:t>việc</a:t>
            </a:r>
            <a:r>
              <a:rPr lang="en-US" dirty="0"/>
              <a:t> </a:t>
            </a:r>
            <a:r>
              <a:rPr lang="en-US" dirty="0" err="1"/>
              <a:t>với</a:t>
            </a:r>
            <a:r>
              <a:rPr lang="en-US" dirty="0"/>
              <a:t> </a:t>
            </a:r>
            <a:r>
              <a:rPr lang="en-US" b="1" dirty="0"/>
              <a:t>Attribute </a:t>
            </a:r>
            <a:r>
              <a:rPr lang="en-US" b="1" dirty="0" err="1"/>
              <a:t>Tabe</a:t>
            </a:r>
            <a:r>
              <a:rPr lang="en-US" dirty="0"/>
              <a:t> </a:t>
            </a:r>
            <a:r>
              <a:rPr lang="en-US" dirty="0" err="1"/>
              <a:t>để</a:t>
            </a:r>
            <a:r>
              <a:rPr lang="en-US" dirty="0"/>
              <a:t> </a:t>
            </a:r>
            <a:r>
              <a:rPr lang="en-US" dirty="0" err="1"/>
              <a:t>chỉnh</a:t>
            </a:r>
            <a:r>
              <a:rPr lang="en-US" dirty="0"/>
              <a:t> </a:t>
            </a:r>
            <a:r>
              <a:rPr lang="en-US" dirty="0" err="1"/>
              <a:t>sửa</a:t>
            </a:r>
            <a:r>
              <a:rPr lang="en-US" dirty="0"/>
              <a:t> </a:t>
            </a:r>
            <a:r>
              <a:rPr lang="en-US" dirty="0" err="1"/>
              <a:t>dữ</a:t>
            </a:r>
            <a:r>
              <a:rPr lang="en-US" dirty="0"/>
              <a:t> </a:t>
            </a:r>
            <a:r>
              <a:rPr lang="en-US" dirty="0" err="1"/>
              <a:t>liệu</a:t>
            </a:r>
            <a:r>
              <a:rPr lang="en-US" dirty="0"/>
              <a:t> </a:t>
            </a:r>
            <a:r>
              <a:rPr lang="en-US" dirty="0" err="1"/>
              <a:t>của</a:t>
            </a:r>
            <a:r>
              <a:rPr lang="en-US" dirty="0"/>
              <a:t> </a:t>
            </a:r>
            <a:r>
              <a:rPr lang="en-US" dirty="0" err="1"/>
              <a:t>đối</a:t>
            </a:r>
            <a:r>
              <a:rPr lang="en-US" dirty="0"/>
              <a:t> </a:t>
            </a:r>
            <a:r>
              <a:rPr lang="en-US" dirty="0" err="1"/>
              <a:t>tượng</a:t>
            </a:r>
            <a:r>
              <a:rPr lang="en-US" dirty="0"/>
              <a:t>.</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63</a:t>
            </a:fld>
            <a:endParaRPr lang="en-US"/>
          </a:p>
        </p:txBody>
      </p:sp>
    </p:spTree>
    <p:extLst>
      <p:ext uri="{BB962C8B-B14F-4D97-AF65-F5344CB8AC3E}">
        <p14:creationId xmlns:p14="http://schemas.microsoft.com/office/powerpoint/2010/main" val="2022090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down)">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wipe(down)">
                                      <p:cBhvr>
                                        <p:cTn id="12" dur="500"/>
                                        <p:tgtEl>
                                          <p:spTgt spid="14">
                                            <p:txEl>
                                              <p:pRg st="1" end="1"/>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animEffect transition="in" filter="wipe(down)">
                                      <p:cBhvr>
                                        <p:cTn id="15" dur="500"/>
                                        <p:tgtEl>
                                          <p:spTgt spid="14">
                                            <p:txEl>
                                              <p:pRg st="2" end="2"/>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14">
                                            <p:txEl>
                                              <p:pRg st="3" end="3"/>
                                            </p:txEl>
                                          </p:spTgt>
                                        </p:tgtEl>
                                        <p:attrNameLst>
                                          <p:attrName>style.visibility</p:attrName>
                                        </p:attrNameLst>
                                      </p:cBhvr>
                                      <p:to>
                                        <p:strVal val="visible"/>
                                      </p:to>
                                    </p:set>
                                    <p:animEffect transition="in" filter="wipe(down)">
                                      <p:cBhvr>
                                        <p:cTn id="18" dur="500"/>
                                        <p:tgtEl>
                                          <p:spTgt spid="1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4">
                                            <p:txEl>
                                              <p:pRg st="5" end="5"/>
                                            </p:txEl>
                                          </p:spTgt>
                                        </p:tgtEl>
                                        <p:attrNameLst>
                                          <p:attrName>style.visibility</p:attrName>
                                        </p:attrNameLst>
                                      </p:cBhvr>
                                      <p:to>
                                        <p:strVal val="visible"/>
                                      </p:to>
                                    </p:set>
                                    <p:animEffect transition="in" filter="wipe(down)">
                                      <p:cBhvr>
                                        <p:cTn id="23" dur="500"/>
                                        <p:tgtEl>
                                          <p:spTgt spid="1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Thực hành xây dựng Cơ sở dữ liệu GIS Phủ Lý</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Số hóa dữ liệu từ ảnh vệ tinh/bản đồ</a:t>
            </a:r>
          </a:p>
          <a:p>
            <a:pPr lvl="1">
              <a:buClr>
                <a:srgbClr val="514843"/>
              </a:buClr>
            </a:pPr>
            <a:r>
              <a:rPr lang="en-US"/>
              <a:t>Khởi động phần mềm ArcMap chọn </a:t>
            </a:r>
            <a:r>
              <a:rPr lang="en-US" b="1"/>
              <a:t>New Empty Map</a:t>
            </a:r>
            <a:r>
              <a:rPr lang="en-US"/>
              <a:t> và thêm vào bản đồ lớp dữ liệu ảnh </a:t>
            </a:r>
            <a:r>
              <a:rPr lang="en-US" b="1"/>
              <a:t>TP.PhuLy.jpg</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64</a:t>
            </a:fld>
            <a:endParaRPr lang="en-US"/>
          </a:p>
        </p:txBody>
      </p:sp>
      <p:pic>
        <p:nvPicPr>
          <p:cNvPr id="5" name="Picture 4">
            <a:extLst>
              <a:ext uri="{FF2B5EF4-FFF2-40B4-BE49-F238E27FC236}">
                <a16:creationId xmlns:a16="http://schemas.microsoft.com/office/drawing/2014/main" id="{80CDDC7C-D11C-4920-A011-D80D05248D88}"/>
              </a:ext>
            </a:extLst>
          </p:cNvPr>
          <p:cNvPicPr>
            <a:picLocks noChangeAspect="1"/>
          </p:cNvPicPr>
          <p:nvPr/>
        </p:nvPicPr>
        <p:blipFill>
          <a:blip r:embed="rId2"/>
          <a:stretch>
            <a:fillRect/>
          </a:stretch>
        </p:blipFill>
        <p:spPr>
          <a:xfrm>
            <a:off x="2157146" y="2689846"/>
            <a:ext cx="4828571" cy="3238095"/>
          </a:xfrm>
          <a:prstGeom prst="rect">
            <a:avLst/>
          </a:prstGeom>
        </p:spPr>
      </p:pic>
    </p:spTree>
    <p:extLst>
      <p:ext uri="{BB962C8B-B14F-4D97-AF65-F5344CB8AC3E}">
        <p14:creationId xmlns:p14="http://schemas.microsoft.com/office/powerpoint/2010/main" val="3796734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down)">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wipe(down)">
                                      <p:cBhvr>
                                        <p:cTn id="12"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Thực hành xây dựng Cơ sở dữ liệu GIS Phủ Lý</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Số hóa dữ liệu từ ảnh vệ tinh/bản đồ</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65</a:t>
            </a:fld>
            <a:endParaRPr lang="en-US"/>
          </a:p>
        </p:txBody>
      </p:sp>
      <p:pic>
        <p:nvPicPr>
          <p:cNvPr id="7" name="Picture 6">
            <a:extLst>
              <a:ext uri="{FF2B5EF4-FFF2-40B4-BE49-F238E27FC236}">
                <a16:creationId xmlns:a16="http://schemas.microsoft.com/office/drawing/2014/main" id="{885ABAD4-5A8D-4C4A-B27B-F6254847AFC2}"/>
              </a:ext>
            </a:extLst>
          </p:cNvPr>
          <p:cNvPicPr>
            <a:picLocks noChangeAspect="1"/>
          </p:cNvPicPr>
          <p:nvPr/>
        </p:nvPicPr>
        <p:blipFill>
          <a:blip r:embed="rId2"/>
          <a:stretch>
            <a:fillRect/>
          </a:stretch>
        </p:blipFill>
        <p:spPr>
          <a:xfrm>
            <a:off x="2407982" y="2033681"/>
            <a:ext cx="4328036" cy="4322659"/>
          </a:xfrm>
          <a:prstGeom prst="rect">
            <a:avLst/>
          </a:prstGeom>
        </p:spPr>
      </p:pic>
    </p:spTree>
    <p:extLst>
      <p:ext uri="{BB962C8B-B14F-4D97-AF65-F5344CB8AC3E}">
        <p14:creationId xmlns:p14="http://schemas.microsoft.com/office/powerpoint/2010/main" val="2452231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down)">
                                      <p:cBhvr>
                                        <p:cTn id="7"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Thực hành xây dựng Cơ sở dữ liệu GIS Phủ Lý</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Số hóa dữ liệu từ ảnh vệ tinh/bản đồ</a:t>
            </a:r>
          </a:p>
          <a:p>
            <a:pPr lvl="1">
              <a:buClr>
                <a:srgbClr val="514843"/>
              </a:buClr>
            </a:pPr>
            <a:r>
              <a:rPr lang="en-US"/>
              <a:t>Tạo các lớp dữ liệu với ArcCatalog</a:t>
            </a:r>
          </a:p>
          <a:p>
            <a:pPr lvl="2">
              <a:buClr>
                <a:srgbClr val="514843"/>
              </a:buClr>
            </a:pPr>
            <a:r>
              <a:rPr lang="en-US"/>
              <a:t>Tạo thư mục </a:t>
            </a:r>
            <a:r>
              <a:rPr lang="en-US" b="1"/>
              <a:t>Database</a:t>
            </a:r>
            <a:r>
              <a:rPr lang="en-US"/>
              <a:t> tại </a:t>
            </a:r>
            <a:r>
              <a:rPr lang="en-US" i="1"/>
              <a:t>ArcCatalog</a:t>
            </a:r>
          </a:p>
          <a:p>
            <a:pPr lvl="2" algn="l">
              <a:buClr>
                <a:srgbClr val="514843"/>
              </a:buClr>
            </a:pPr>
            <a:r>
              <a:rPr lang="en-US"/>
              <a:t>Click chuột phải tại thư mục</a:t>
            </a:r>
            <a:br>
              <a:rPr lang="en-US"/>
            </a:br>
            <a:r>
              <a:rPr lang="en-US"/>
              <a:t>Database chọn </a:t>
            </a:r>
            <a:r>
              <a:rPr lang="en-US" b="1"/>
              <a:t>New/Shapefile...</a:t>
            </a:r>
          </a:p>
          <a:p>
            <a:pPr lvl="2" algn="l">
              <a:buClr>
                <a:srgbClr val="514843"/>
              </a:buClr>
            </a:pPr>
            <a:r>
              <a:rPr lang="en-US"/>
              <a:t>Thêm vào các lớp: Buildings, </a:t>
            </a:r>
            <a:br>
              <a:rPr lang="en-US"/>
            </a:br>
            <a:r>
              <a:rPr lang="en-US"/>
              <a:t>Pois, Roads, Water…</a:t>
            </a:r>
          </a:p>
          <a:p>
            <a:pPr lvl="2" algn="l">
              <a:buClr>
                <a:srgbClr val="514843"/>
              </a:buClr>
            </a:pPr>
            <a:r>
              <a:rPr lang="en-US"/>
              <a:t>Thêm tọa độ cho các lớp theo</a:t>
            </a:r>
            <a:br>
              <a:rPr lang="en-US"/>
            </a:br>
            <a:r>
              <a:rPr lang="en-US"/>
              <a:t>hệ tọa độ chuẩn.</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66</a:t>
            </a:fld>
            <a:endParaRPr lang="en-US"/>
          </a:p>
        </p:txBody>
      </p:sp>
      <p:pic>
        <p:nvPicPr>
          <p:cNvPr id="7" name="Picture 6">
            <a:extLst>
              <a:ext uri="{FF2B5EF4-FFF2-40B4-BE49-F238E27FC236}">
                <a16:creationId xmlns:a16="http://schemas.microsoft.com/office/drawing/2014/main" id="{A6033A7E-566B-4BF7-B4B0-E93AE40FEBA9}"/>
              </a:ext>
            </a:extLst>
          </p:cNvPr>
          <p:cNvPicPr>
            <a:picLocks noChangeAspect="1"/>
          </p:cNvPicPr>
          <p:nvPr/>
        </p:nvPicPr>
        <p:blipFill>
          <a:blip r:embed="rId2"/>
          <a:stretch>
            <a:fillRect/>
          </a:stretch>
        </p:blipFill>
        <p:spPr>
          <a:xfrm>
            <a:off x="5152282" y="2662173"/>
            <a:ext cx="3161905" cy="3276190"/>
          </a:xfrm>
          <a:prstGeom prst="rect">
            <a:avLst/>
          </a:prstGeom>
        </p:spPr>
      </p:pic>
      <p:pic>
        <p:nvPicPr>
          <p:cNvPr id="8" name="Picture 7">
            <a:extLst>
              <a:ext uri="{FF2B5EF4-FFF2-40B4-BE49-F238E27FC236}">
                <a16:creationId xmlns:a16="http://schemas.microsoft.com/office/drawing/2014/main" id="{B57DFDE8-8E41-4E4B-B361-B44A2063BE0E}"/>
              </a:ext>
            </a:extLst>
          </p:cNvPr>
          <p:cNvPicPr>
            <a:picLocks noChangeAspect="1"/>
          </p:cNvPicPr>
          <p:nvPr/>
        </p:nvPicPr>
        <p:blipFill>
          <a:blip r:embed="rId3"/>
          <a:stretch>
            <a:fillRect/>
          </a:stretch>
        </p:blipFill>
        <p:spPr>
          <a:xfrm>
            <a:off x="1737801" y="4420124"/>
            <a:ext cx="3227025" cy="1936216"/>
          </a:xfrm>
          <a:prstGeom prst="rect">
            <a:avLst/>
          </a:prstGeom>
        </p:spPr>
      </p:pic>
    </p:spTree>
    <p:extLst>
      <p:ext uri="{BB962C8B-B14F-4D97-AF65-F5344CB8AC3E}">
        <p14:creationId xmlns:p14="http://schemas.microsoft.com/office/powerpoint/2010/main" val="2405892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down)">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wipe(down)">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wipe(down)">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Effect transition="in" filter="wipe(down)">
                                      <p:cBhvr>
                                        <p:cTn id="22" dur="500"/>
                                        <p:tgtEl>
                                          <p:spTgt spid="1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4">
                                            <p:txEl>
                                              <p:pRg st="4" end="4"/>
                                            </p:txEl>
                                          </p:spTgt>
                                        </p:tgtEl>
                                        <p:attrNameLst>
                                          <p:attrName>style.visibility</p:attrName>
                                        </p:attrNameLst>
                                      </p:cBhvr>
                                      <p:to>
                                        <p:strVal val="visible"/>
                                      </p:to>
                                    </p:set>
                                    <p:animEffect transition="in" filter="wipe(down)">
                                      <p:cBhvr>
                                        <p:cTn id="27" dur="500"/>
                                        <p:tgtEl>
                                          <p:spTgt spid="1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4">
                                            <p:txEl>
                                              <p:pRg st="5" end="5"/>
                                            </p:txEl>
                                          </p:spTgt>
                                        </p:tgtEl>
                                        <p:attrNameLst>
                                          <p:attrName>style.visibility</p:attrName>
                                        </p:attrNameLst>
                                      </p:cBhvr>
                                      <p:to>
                                        <p:strVal val="visible"/>
                                      </p:to>
                                    </p:set>
                                    <p:animEffect transition="in" filter="wipe(down)">
                                      <p:cBhvr>
                                        <p:cTn id="32" dur="500"/>
                                        <p:tgtEl>
                                          <p:spTgt spid="1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Thực hành xây dựng Cơ sở dữ liệu GIS Phủ Lý</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Số hóa dữ liệu từ ảnh vệ tinh/bản đồ</a:t>
            </a:r>
          </a:p>
          <a:p>
            <a:pPr lvl="1">
              <a:buClr>
                <a:srgbClr val="514843"/>
              </a:buClr>
            </a:pPr>
            <a:r>
              <a:rPr lang="en-US"/>
              <a:t>Tạo các lớp dữ liệu với ArcCatalog</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67</a:t>
            </a:fld>
            <a:endParaRPr lang="en-US"/>
          </a:p>
        </p:txBody>
      </p:sp>
      <p:pic>
        <p:nvPicPr>
          <p:cNvPr id="2" name="Picture 1">
            <a:extLst>
              <a:ext uri="{FF2B5EF4-FFF2-40B4-BE49-F238E27FC236}">
                <a16:creationId xmlns:a16="http://schemas.microsoft.com/office/drawing/2014/main" id="{16975063-77C8-466C-BFA6-736EC9047ABC}"/>
              </a:ext>
            </a:extLst>
          </p:cNvPr>
          <p:cNvPicPr>
            <a:picLocks noChangeAspect="1"/>
          </p:cNvPicPr>
          <p:nvPr/>
        </p:nvPicPr>
        <p:blipFill>
          <a:blip r:embed="rId2"/>
          <a:stretch>
            <a:fillRect/>
          </a:stretch>
        </p:blipFill>
        <p:spPr>
          <a:xfrm>
            <a:off x="1227107" y="2380891"/>
            <a:ext cx="3312874" cy="3975449"/>
          </a:xfrm>
          <a:prstGeom prst="rect">
            <a:avLst/>
          </a:prstGeom>
        </p:spPr>
      </p:pic>
      <p:pic>
        <p:nvPicPr>
          <p:cNvPr id="5" name="Picture 4">
            <a:extLst>
              <a:ext uri="{FF2B5EF4-FFF2-40B4-BE49-F238E27FC236}">
                <a16:creationId xmlns:a16="http://schemas.microsoft.com/office/drawing/2014/main" id="{25445DEA-BDC0-46C1-ADFA-1F141D7D5672}"/>
              </a:ext>
            </a:extLst>
          </p:cNvPr>
          <p:cNvPicPr>
            <a:picLocks noChangeAspect="1"/>
          </p:cNvPicPr>
          <p:nvPr/>
        </p:nvPicPr>
        <p:blipFill>
          <a:blip r:embed="rId3"/>
          <a:stretch>
            <a:fillRect/>
          </a:stretch>
        </p:blipFill>
        <p:spPr>
          <a:xfrm>
            <a:off x="4771216" y="2380891"/>
            <a:ext cx="3312874" cy="3975449"/>
          </a:xfrm>
          <a:prstGeom prst="rect">
            <a:avLst/>
          </a:prstGeom>
        </p:spPr>
      </p:pic>
    </p:spTree>
    <p:extLst>
      <p:ext uri="{BB962C8B-B14F-4D97-AF65-F5344CB8AC3E}">
        <p14:creationId xmlns:p14="http://schemas.microsoft.com/office/powerpoint/2010/main" val="3943326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down)">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wipe(down)">
                                      <p:cBhvr>
                                        <p:cTn id="12"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Thực hành xây dựng Cơ sở dữ liệu GIS Phủ Lý</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Số hóa dữ liệu từ ảnh vệ tinh/bản đồ</a:t>
            </a:r>
          </a:p>
          <a:p>
            <a:pPr lvl="1">
              <a:buClr>
                <a:srgbClr val="514843"/>
              </a:buClr>
            </a:pPr>
            <a:r>
              <a:rPr lang="en-US"/>
              <a:t>Tạo các lớp dữ liệu với ArcCatalog</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68</a:t>
            </a:fld>
            <a:endParaRPr lang="en-US"/>
          </a:p>
        </p:txBody>
      </p:sp>
      <p:pic>
        <p:nvPicPr>
          <p:cNvPr id="7" name="Picture 6">
            <a:extLst>
              <a:ext uri="{FF2B5EF4-FFF2-40B4-BE49-F238E27FC236}">
                <a16:creationId xmlns:a16="http://schemas.microsoft.com/office/drawing/2014/main" id="{2678538A-0338-431F-B277-73FC33648D2F}"/>
              </a:ext>
            </a:extLst>
          </p:cNvPr>
          <p:cNvPicPr>
            <a:picLocks noChangeAspect="1"/>
          </p:cNvPicPr>
          <p:nvPr/>
        </p:nvPicPr>
        <p:blipFill>
          <a:blip r:embed="rId2"/>
          <a:stretch>
            <a:fillRect/>
          </a:stretch>
        </p:blipFill>
        <p:spPr>
          <a:xfrm>
            <a:off x="1227107" y="2380890"/>
            <a:ext cx="3312874" cy="3975449"/>
          </a:xfrm>
          <a:prstGeom prst="rect">
            <a:avLst/>
          </a:prstGeom>
        </p:spPr>
      </p:pic>
      <p:pic>
        <p:nvPicPr>
          <p:cNvPr id="8" name="Picture 7">
            <a:extLst>
              <a:ext uri="{FF2B5EF4-FFF2-40B4-BE49-F238E27FC236}">
                <a16:creationId xmlns:a16="http://schemas.microsoft.com/office/drawing/2014/main" id="{67C8562D-4B05-427B-AC87-5F5D16E1D932}"/>
              </a:ext>
            </a:extLst>
          </p:cNvPr>
          <p:cNvPicPr>
            <a:picLocks noChangeAspect="1"/>
          </p:cNvPicPr>
          <p:nvPr/>
        </p:nvPicPr>
        <p:blipFill>
          <a:blip r:embed="rId3"/>
          <a:stretch>
            <a:fillRect/>
          </a:stretch>
        </p:blipFill>
        <p:spPr>
          <a:xfrm>
            <a:off x="4771215" y="2380890"/>
            <a:ext cx="3312875" cy="3975450"/>
          </a:xfrm>
          <a:prstGeom prst="rect">
            <a:avLst/>
          </a:prstGeom>
        </p:spPr>
      </p:pic>
    </p:spTree>
    <p:extLst>
      <p:ext uri="{BB962C8B-B14F-4D97-AF65-F5344CB8AC3E}">
        <p14:creationId xmlns:p14="http://schemas.microsoft.com/office/powerpoint/2010/main" val="185518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down)">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wipe(down)">
                                      <p:cBhvr>
                                        <p:cTn id="12"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Thực hành xây dựng Cơ sở dữ liệu GIS Phủ Lý</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Số hóa dữ liệu từ ảnh vệ tinh/bản đồ</a:t>
            </a:r>
          </a:p>
          <a:p>
            <a:pPr lvl="1" algn="l">
              <a:buClr>
                <a:srgbClr val="514843"/>
              </a:buClr>
            </a:pPr>
            <a:r>
              <a:rPr lang="en-US"/>
              <a:t>Sử dụng thanh công cụ </a:t>
            </a:r>
            <a:r>
              <a:rPr lang="en-US" b="1"/>
              <a:t>Editor/Start Editing</a:t>
            </a:r>
            <a:r>
              <a:rPr lang="en-US"/>
              <a:t> </a:t>
            </a:r>
            <a:br>
              <a:rPr lang="en-US"/>
            </a:br>
            <a:r>
              <a:rPr lang="en-US"/>
              <a:t>để bắt đầu số hóa bản đồ.</a:t>
            </a:r>
          </a:p>
          <a:p>
            <a:pPr lvl="1" algn="l">
              <a:buClr>
                <a:srgbClr val="514843"/>
              </a:buClr>
            </a:pPr>
            <a:r>
              <a:rPr lang="en-US"/>
              <a:t>Cửa sổ </a:t>
            </a:r>
            <a:r>
              <a:rPr lang="en-US" b="1"/>
              <a:t>Start Editing</a:t>
            </a:r>
            <a:r>
              <a:rPr lang="en-US"/>
              <a:t> hiện lên, chọn </a:t>
            </a:r>
            <a:r>
              <a:rPr lang="en-US" b="1"/>
              <a:t>Roads</a:t>
            </a:r>
            <a:r>
              <a:rPr lang="en-US"/>
              <a:t> để bắt đầu số hóa với dữ liệu đường giao thông.</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69</a:t>
            </a:fld>
            <a:endParaRPr lang="en-US"/>
          </a:p>
        </p:txBody>
      </p:sp>
      <p:pic>
        <p:nvPicPr>
          <p:cNvPr id="2" name="Picture 1">
            <a:extLst>
              <a:ext uri="{FF2B5EF4-FFF2-40B4-BE49-F238E27FC236}">
                <a16:creationId xmlns:a16="http://schemas.microsoft.com/office/drawing/2014/main" id="{41904FA3-3D44-4A09-91DF-F987020F1C01}"/>
              </a:ext>
            </a:extLst>
          </p:cNvPr>
          <p:cNvPicPr>
            <a:picLocks noChangeAspect="1"/>
          </p:cNvPicPr>
          <p:nvPr/>
        </p:nvPicPr>
        <p:blipFill>
          <a:blip r:embed="rId2"/>
          <a:stretch>
            <a:fillRect/>
          </a:stretch>
        </p:blipFill>
        <p:spPr>
          <a:xfrm>
            <a:off x="6609425" y="1600179"/>
            <a:ext cx="1704762" cy="895238"/>
          </a:xfrm>
          <a:prstGeom prst="rect">
            <a:avLst/>
          </a:prstGeom>
        </p:spPr>
      </p:pic>
      <p:pic>
        <p:nvPicPr>
          <p:cNvPr id="5" name="Picture 4">
            <a:extLst>
              <a:ext uri="{FF2B5EF4-FFF2-40B4-BE49-F238E27FC236}">
                <a16:creationId xmlns:a16="http://schemas.microsoft.com/office/drawing/2014/main" id="{71D0217B-8EDE-4E3A-AE45-26626B5719FC}"/>
              </a:ext>
            </a:extLst>
          </p:cNvPr>
          <p:cNvPicPr>
            <a:picLocks noChangeAspect="1"/>
          </p:cNvPicPr>
          <p:nvPr/>
        </p:nvPicPr>
        <p:blipFill>
          <a:blip r:embed="rId3"/>
          <a:stretch>
            <a:fillRect/>
          </a:stretch>
        </p:blipFill>
        <p:spPr>
          <a:xfrm>
            <a:off x="2015000" y="3249686"/>
            <a:ext cx="2954808" cy="3021276"/>
          </a:xfrm>
          <a:prstGeom prst="rect">
            <a:avLst/>
          </a:prstGeom>
        </p:spPr>
      </p:pic>
      <p:pic>
        <p:nvPicPr>
          <p:cNvPr id="9" name="Picture 8">
            <a:extLst>
              <a:ext uri="{FF2B5EF4-FFF2-40B4-BE49-F238E27FC236}">
                <a16:creationId xmlns:a16="http://schemas.microsoft.com/office/drawing/2014/main" id="{15EE249E-C68E-4F95-9962-0AA40402554E}"/>
              </a:ext>
            </a:extLst>
          </p:cNvPr>
          <p:cNvPicPr>
            <a:picLocks noChangeAspect="1"/>
          </p:cNvPicPr>
          <p:nvPr/>
        </p:nvPicPr>
        <p:blipFill>
          <a:blip r:embed="rId4"/>
          <a:stretch>
            <a:fillRect/>
          </a:stretch>
        </p:blipFill>
        <p:spPr>
          <a:xfrm>
            <a:off x="5305342" y="3249686"/>
            <a:ext cx="2158055" cy="3021276"/>
          </a:xfrm>
          <a:prstGeom prst="rect">
            <a:avLst/>
          </a:prstGeom>
        </p:spPr>
      </p:pic>
    </p:spTree>
    <p:extLst>
      <p:ext uri="{BB962C8B-B14F-4D97-AF65-F5344CB8AC3E}">
        <p14:creationId xmlns:p14="http://schemas.microsoft.com/office/powerpoint/2010/main" val="1735213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down)">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wipe(down)">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wipe(down)">
                                      <p:cBhvr>
                                        <p:cTn id="17"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Lý thuyết cần thiết</a:t>
            </a:r>
          </a:p>
        </p:txBody>
      </p:sp>
      <p:sp>
        <p:nvSpPr>
          <p:cNvPr id="14" name="Content Placeholder 13"/>
          <p:cNvSpPr>
            <a:spLocks noGrp="1"/>
          </p:cNvSpPr>
          <p:nvPr>
            <p:ph idx="1"/>
          </p:nvPr>
        </p:nvSpPr>
        <p:spPr>
          <a:xfrm>
            <a:off x="828675" y="1600199"/>
            <a:ext cx="7486650" cy="4756141"/>
          </a:xfrm>
        </p:spPr>
        <p:txBody>
          <a:bodyPr/>
          <a:lstStyle/>
          <a:p>
            <a:pPr>
              <a:buClr>
                <a:srgbClr val="514843"/>
              </a:buClr>
            </a:pPr>
            <a:r>
              <a:rPr lang="en-US"/>
              <a:t>Quy trình xây dựng và quản lý cơ sở dữ liệu</a:t>
            </a:r>
          </a:p>
          <a:p>
            <a:pPr lvl="1">
              <a:buClr>
                <a:srgbClr val="514843"/>
              </a:buClr>
            </a:pPr>
            <a:r>
              <a:rPr lang="en-US"/>
              <a:t>Các định dạng dữ liệu trong ArcGIS</a:t>
            </a:r>
          </a:p>
          <a:p>
            <a:pPr lvl="2">
              <a:buClr>
                <a:srgbClr val="514843"/>
              </a:buClr>
            </a:pPr>
            <a:r>
              <a:rPr lang="en-US"/>
              <a:t>CAD Feature Dataset</a:t>
            </a:r>
          </a:p>
          <a:p>
            <a:pPr lvl="3">
              <a:buClr>
                <a:srgbClr val="514843"/>
              </a:buClr>
            </a:pPr>
            <a:r>
              <a:rPr lang="en-US"/>
              <a:t>Là một đối tượng của ArcGIS để hiển thị tập tin CAD. Tập tin CAD là tập tin chỉ đọc (read-only). ArcGIS hỗ trợ các định dạng của CAD: *.dwg, *.dxf, *.dgn.</a:t>
            </a:r>
          </a:p>
          <a:p>
            <a:pPr lvl="2">
              <a:buClr>
                <a:srgbClr val="514843"/>
              </a:buClr>
            </a:pPr>
            <a:r>
              <a:rPr lang="en-US"/>
              <a:t>CAD Feature Class</a:t>
            </a:r>
          </a:p>
          <a:p>
            <a:pPr lvl="3">
              <a:buClr>
                <a:srgbClr val="514843"/>
              </a:buClr>
            </a:pPr>
            <a:r>
              <a:rPr lang="en-US"/>
              <a:t>Là tập tin chỉ đọc (read-only), nó bao gồm các đối tượng điểm, đường, vùng và chú giải. Nó là một kiểu đối tượng có cùng định dạng hình học trong tập tin đồ họa CAD.</a:t>
            </a:r>
          </a:p>
          <a:p>
            <a:pPr lvl="3">
              <a:buClr>
                <a:srgbClr val="514843"/>
              </a:buClr>
            </a:pPr>
            <a:r>
              <a:rPr lang="en-US"/>
              <a:t>Ngoài ra, ArcGIS còn hỗ trợ các định dạng dữ liệu như: SDC Datasets, SDC Feature Classes, VPF Dataset, VPF Feature Classes…</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7</a:t>
            </a:fld>
            <a:endParaRPr lang="en-US"/>
          </a:p>
        </p:txBody>
      </p:sp>
    </p:spTree>
    <p:extLst>
      <p:ext uri="{BB962C8B-B14F-4D97-AF65-F5344CB8AC3E}">
        <p14:creationId xmlns:p14="http://schemas.microsoft.com/office/powerpoint/2010/main" val="4087822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animEffect transition="in" filter="wipe(down)">
                                      <p:cBhvr>
                                        <p:cTn id="7" dur="500"/>
                                        <p:tgtEl>
                                          <p:spTgt spid="14">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4">
                                            <p:txEl>
                                              <p:pRg st="3" end="3"/>
                                            </p:txEl>
                                          </p:spTgt>
                                        </p:tgtEl>
                                        <p:attrNameLst>
                                          <p:attrName>style.visibility</p:attrName>
                                        </p:attrNameLst>
                                      </p:cBhvr>
                                      <p:to>
                                        <p:strVal val="visible"/>
                                      </p:to>
                                    </p:set>
                                    <p:animEffect transition="in" filter="wipe(down)">
                                      <p:cBhvr>
                                        <p:cTn id="10" dur="500"/>
                                        <p:tgtEl>
                                          <p:spTgt spid="14">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animEffect transition="in" filter="wipe(down)">
                                      <p:cBhvr>
                                        <p:cTn id="15" dur="500"/>
                                        <p:tgtEl>
                                          <p:spTgt spid="14">
                                            <p:txEl>
                                              <p:pRg st="4" end="4"/>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14">
                                            <p:txEl>
                                              <p:pRg st="5" end="5"/>
                                            </p:txEl>
                                          </p:spTgt>
                                        </p:tgtEl>
                                        <p:attrNameLst>
                                          <p:attrName>style.visibility</p:attrName>
                                        </p:attrNameLst>
                                      </p:cBhvr>
                                      <p:to>
                                        <p:strVal val="visible"/>
                                      </p:to>
                                    </p:set>
                                    <p:animEffect transition="in" filter="wipe(down)">
                                      <p:cBhvr>
                                        <p:cTn id="18" dur="500"/>
                                        <p:tgtEl>
                                          <p:spTgt spid="14">
                                            <p:txEl>
                                              <p:pRg st="5" end="5"/>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14">
                                            <p:txEl>
                                              <p:pRg st="6" end="6"/>
                                            </p:txEl>
                                          </p:spTgt>
                                        </p:tgtEl>
                                        <p:attrNameLst>
                                          <p:attrName>style.visibility</p:attrName>
                                        </p:attrNameLst>
                                      </p:cBhvr>
                                      <p:to>
                                        <p:strVal val="visible"/>
                                      </p:to>
                                    </p:set>
                                    <p:animEffect transition="in" filter="wipe(down)">
                                      <p:cBhvr>
                                        <p:cTn id="21" dur="500"/>
                                        <p:tgtEl>
                                          <p:spTgt spid="1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Thực hành xây dựng Cơ sở dữ liệu GIS Phủ Lý</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Số hóa dữ liệu từ ảnh vệ tinh/bản đồ</a:t>
            </a:r>
          </a:p>
          <a:p>
            <a:pPr lvl="1" algn="l">
              <a:buClr>
                <a:srgbClr val="514843"/>
              </a:buClr>
            </a:pPr>
            <a:r>
              <a:rPr lang="en-US"/>
              <a:t>Chọn 1 điểm bắt đầu tại tuyến đường cần số</a:t>
            </a:r>
            <a:br>
              <a:rPr lang="en-US"/>
            </a:br>
            <a:r>
              <a:rPr lang="en-US"/>
              <a:t>hóa bản đồ.</a:t>
            </a:r>
          </a:p>
          <a:p>
            <a:pPr lvl="1" algn="l">
              <a:buClr>
                <a:srgbClr val="514843"/>
              </a:buClr>
            </a:pPr>
            <a:r>
              <a:rPr lang="en-US"/>
              <a:t>Sau khi số hóa xong 1 tuyến đường, click</a:t>
            </a:r>
            <a:br>
              <a:rPr lang="en-US"/>
            </a:br>
            <a:r>
              <a:rPr lang="en-US"/>
              <a:t>chuột phải chọn </a:t>
            </a:r>
            <a:r>
              <a:rPr lang="en-US" b="1"/>
              <a:t>Finish Sketch</a:t>
            </a:r>
            <a:r>
              <a:rPr lang="en-US"/>
              <a:t> hoặc nhấn</a:t>
            </a:r>
            <a:br>
              <a:rPr lang="en-US"/>
            </a:br>
            <a:r>
              <a:rPr lang="en-US"/>
              <a:t>phím </a:t>
            </a:r>
            <a:r>
              <a:rPr lang="en-US" b="1"/>
              <a:t>F2</a:t>
            </a:r>
            <a:r>
              <a:rPr lang="en-US"/>
              <a:t> để kết thúc.</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70</a:t>
            </a:fld>
            <a:endParaRPr lang="en-US"/>
          </a:p>
        </p:txBody>
      </p:sp>
      <p:pic>
        <p:nvPicPr>
          <p:cNvPr id="7" name="Picture 6">
            <a:extLst>
              <a:ext uri="{FF2B5EF4-FFF2-40B4-BE49-F238E27FC236}">
                <a16:creationId xmlns:a16="http://schemas.microsoft.com/office/drawing/2014/main" id="{CC3238BC-B9EB-43DC-99DF-9122892BA542}"/>
              </a:ext>
            </a:extLst>
          </p:cNvPr>
          <p:cNvPicPr>
            <a:picLocks noChangeAspect="1"/>
          </p:cNvPicPr>
          <p:nvPr/>
        </p:nvPicPr>
        <p:blipFill>
          <a:blip r:embed="rId2"/>
          <a:stretch>
            <a:fillRect/>
          </a:stretch>
        </p:blipFill>
        <p:spPr>
          <a:xfrm>
            <a:off x="6685616" y="1600179"/>
            <a:ext cx="1628571" cy="1114286"/>
          </a:xfrm>
          <a:prstGeom prst="rect">
            <a:avLst/>
          </a:prstGeom>
        </p:spPr>
      </p:pic>
      <p:pic>
        <p:nvPicPr>
          <p:cNvPr id="8" name="Picture 7">
            <a:extLst>
              <a:ext uri="{FF2B5EF4-FFF2-40B4-BE49-F238E27FC236}">
                <a16:creationId xmlns:a16="http://schemas.microsoft.com/office/drawing/2014/main" id="{78A8189C-BA51-46B2-A4B8-5C2F6744E533}"/>
              </a:ext>
            </a:extLst>
          </p:cNvPr>
          <p:cNvPicPr>
            <a:picLocks noChangeAspect="1"/>
          </p:cNvPicPr>
          <p:nvPr/>
        </p:nvPicPr>
        <p:blipFill>
          <a:blip r:embed="rId3"/>
          <a:stretch>
            <a:fillRect/>
          </a:stretch>
        </p:blipFill>
        <p:spPr>
          <a:xfrm>
            <a:off x="6793900" y="2714465"/>
            <a:ext cx="1520287" cy="714535"/>
          </a:xfrm>
          <a:prstGeom prst="rect">
            <a:avLst/>
          </a:prstGeom>
        </p:spPr>
      </p:pic>
      <p:pic>
        <p:nvPicPr>
          <p:cNvPr id="10" name="Picture 9">
            <a:extLst>
              <a:ext uri="{FF2B5EF4-FFF2-40B4-BE49-F238E27FC236}">
                <a16:creationId xmlns:a16="http://schemas.microsoft.com/office/drawing/2014/main" id="{ED05BE83-76CA-4C84-9A26-B474A568855D}"/>
              </a:ext>
            </a:extLst>
          </p:cNvPr>
          <p:cNvPicPr>
            <a:picLocks noChangeAspect="1"/>
          </p:cNvPicPr>
          <p:nvPr/>
        </p:nvPicPr>
        <p:blipFill>
          <a:blip r:embed="rId4"/>
          <a:stretch>
            <a:fillRect/>
          </a:stretch>
        </p:blipFill>
        <p:spPr>
          <a:xfrm>
            <a:off x="1759191" y="3543530"/>
            <a:ext cx="2812809" cy="2812809"/>
          </a:xfrm>
          <a:prstGeom prst="rect">
            <a:avLst/>
          </a:prstGeom>
        </p:spPr>
      </p:pic>
      <p:pic>
        <p:nvPicPr>
          <p:cNvPr id="11" name="Picture 10">
            <a:extLst>
              <a:ext uri="{FF2B5EF4-FFF2-40B4-BE49-F238E27FC236}">
                <a16:creationId xmlns:a16="http://schemas.microsoft.com/office/drawing/2014/main" id="{1EC0ECCE-72C1-467E-92B9-19571D0DC7B6}"/>
              </a:ext>
            </a:extLst>
          </p:cNvPr>
          <p:cNvPicPr>
            <a:picLocks noChangeAspect="1"/>
          </p:cNvPicPr>
          <p:nvPr/>
        </p:nvPicPr>
        <p:blipFill>
          <a:blip r:embed="rId5"/>
          <a:stretch>
            <a:fillRect/>
          </a:stretch>
        </p:blipFill>
        <p:spPr>
          <a:xfrm>
            <a:off x="5082130" y="3543529"/>
            <a:ext cx="2812809" cy="2812809"/>
          </a:xfrm>
          <a:prstGeom prst="rect">
            <a:avLst/>
          </a:prstGeom>
        </p:spPr>
      </p:pic>
    </p:spTree>
    <p:extLst>
      <p:ext uri="{BB962C8B-B14F-4D97-AF65-F5344CB8AC3E}">
        <p14:creationId xmlns:p14="http://schemas.microsoft.com/office/powerpoint/2010/main" val="85872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down)">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wipe(down)">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wipe(down)">
                                      <p:cBhvr>
                                        <p:cTn id="17"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Thực hành xây dựng Cơ sở dữ liệu GIS Phủ Lý</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Số hóa dữ liệu từ ảnh vệ tinh/bản đồ</a:t>
            </a:r>
          </a:p>
          <a:p>
            <a:pPr lvl="1" algn="l">
              <a:buClr>
                <a:srgbClr val="514843"/>
              </a:buClr>
            </a:pPr>
            <a:r>
              <a:rPr lang="en-US"/>
              <a:t>Số hóa các vùng trên bản đồ như sân vận động, hồ nước. </a:t>
            </a:r>
          </a:p>
          <a:p>
            <a:pPr lvl="1" algn="l">
              <a:buClr>
                <a:srgbClr val="514843"/>
              </a:buClr>
            </a:pPr>
            <a:r>
              <a:rPr lang="en-US"/>
              <a:t>Tại cửa sổ </a:t>
            </a:r>
            <a:r>
              <a:rPr lang="en-US" b="1"/>
              <a:t>Create Features</a:t>
            </a:r>
            <a:r>
              <a:rPr lang="en-US"/>
              <a:t>, chọn</a:t>
            </a:r>
            <a:br>
              <a:rPr lang="en-US"/>
            </a:br>
            <a:r>
              <a:rPr lang="en-US" b="1"/>
              <a:t>Pois/Polygon</a:t>
            </a:r>
            <a:r>
              <a:rPr lang="en-US"/>
              <a:t> để thực hiện số hóa</a:t>
            </a:r>
            <a:br>
              <a:rPr lang="en-US"/>
            </a:br>
            <a:r>
              <a:rPr lang="en-US"/>
              <a:t>vùng Sân vận động </a:t>
            </a:r>
            <a:r>
              <a:rPr lang="en-US" b="1"/>
              <a:t>TP.Phủ Lý</a:t>
            </a:r>
          </a:p>
          <a:p>
            <a:pPr lvl="1" algn="l">
              <a:buClr>
                <a:srgbClr val="514843"/>
              </a:buClr>
            </a:pPr>
            <a:r>
              <a:rPr lang="en-US"/>
              <a:t>Chọn 1 điểm bắt đầu tại vùng cần số</a:t>
            </a:r>
            <a:br>
              <a:rPr lang="en-US"/>
            </a:br>
            <a:r>
              <a:rPr lang="en-US"/>
              <a:t>hóa, tiếp tục chọn các điểm viền bao</a:t>
            </a:r>
            <a:br>
              <a:rPr lang="en-US"/>
            </a:br>
            <a:r>
              <a:rPr lang="en-US"/>
              <a:t>vùng cho đến khi khép kín vùng cần</a:t>
            </a:r>
            <a:br>
              <a:rPr lang="en-US"/>
            </a:br>
            <a:r>
              <a:rPr lang="en-US"/>
              <a:t>số hóa và </a:t>
            </a:r>
            <a:r>
              <a:rPr lang="en-US" b="1"/>
              <a:t>Finish Sketch.</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71</a:t>
            </a:fld>
            <a:endParaRPr lang="en-US"/>
          </a:p>
        </p:txBody>
      </p:sp>
      <p:pic>
        <p:nvPicPr>
          <p:cNvPr id="2" name="Picture 1">
            <a:extLst>
              <a:ext uri="{FF2B5EF4-FFF2-40B4-BE49-F238E27FC236}">
                <a16:creationId xmlns:a16="http://schemas.microsoft.com/office/drawing/2014/main" id="{FA8C9C6C-9C0A-4BDC-A54F-7D94CC2A30D3}"/>
              </a:ext>
            </a:extLst>
          </p:cNvPr>
          <p:cNvPicPr>
            <a:picLocks noChangeAspect="1"/>
          </p:cNvPicPr>
          <p:nvPr/>
        </p:nvPicPr>
        <p:blipFill>
          <a:blip r:embed="rId2"/>
          <a:stretch>
            <a:fillRect/>
          </a:stretch>
        </p:blipFill>
        <p:spPr>
          <a:xfrm>
            <a:off x="5742758" y="2356456"/>
            <a:ext cx="2571429" cy="2990476"/>
          </a:xfrm>
          <a:prstGeom prst="rect">
            <a:avLst/>
          </a:prstGeom>
        </p:spPr>
      </p:pic>
      <p:pic>
        <p:nvPicPr>
          <p:cNvPr id="5" name="Picture 4">
            <a:extLst>
              <a:ext uri="{FF2B5EF4-FFF2-40B4-BE49-F238E27FC236}">
                <a16:creationId xmlns:a16="http://schemas.microsoft.com/office/drawing/2014/main" id="{CAEA102E-1617-405C-8E9E-8A54AEE2F4D4}"/>
              </a:ext>
            </a:extLst>
          </p:cNvPr>
          <p:cNvPicPr>
            <a:picLocks noChangeAspect="1"/>
          </p:cNvPicPr>
          <p:nvPr/>
        </p:nvPicPr>
        <p:blipFill>
          <a:blip r:embed="rId3"/>
          <a:stretch>
            <a:fillRect/>
          </a:stretch>
        </p:blipFill>
        <p:spPr>
          <a:xfrm>
            <a:off x="1727997" y="4414243"/>
            <a:ext cx="1473538" cy="1942097"/>
          </a:xfrm>
          <a:prstGeom prst="rect">
            <a:avLst/>
          </a:prstGeom>
        </p:spPr>
      </p:pic>
      <p:pic>
        <p:nvPicPr>
          <p:cNvPr id="9" name="Picture 8">
            <a:extLst>
              <a:ext uri="{FF2B5EF4-FFF2-40B4-BE49-F238E27FC236}">
                <a16:creationId xmlns:a16="http://schemas.microsoft.com/office/drawing/2014/main" id="{01560BEE-1C9E-4DEC-81DB-FFA48E52EC28}"/>
              </a:ext>
            </a:extLst>
          </p:cNvPr>
          <p:cNvPicPr>
            <a:picLocks noChangeAspect="1"/>
          </p:cNvPicPr>
          <p:nvPr/>
        </p:nvPicPr>
        <p:blipFill>
          <a:blip r:embed="rId4"/>
          <a:stretch>
            <a:fillRect/>
          </a:stretch>
        </p:blipFill>
        <p:spPr>
          <a:xfrm>
            <a:off x="3674384" y="4414243"/>
            <a:ext cx="1478933" cy="1942097"/>
          </a:xfrm>
          <a:prstGeom prst="rect">
            <a:avLst/>
          </a:prstGeom>
        </p:spPr>
      </p:pic>
    </p:spTree>
    <p:extLst>
      <p:ext uri="{BB962C8B-B14F-4D97-AF65-F5344CB8AC3E}">
        <p14:creationId xmlns:p14="http://schemas.microsoft.com/office/powerpoint/2010/main" val="1247950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down)">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wipe(down)">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wipe(down)">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Effect transition="in" filter="wipe(down)">
                                      <p:cBhvr>
                                        <p:cTn id="22" dur="500"/>
                                        <p:tgtEl>
                                          <p:spTgt spid="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Thực hành xây dựng Cơ sở dữ liệu GIS Phủ Lý</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Số hóa dữ liệu từ ảnh vệ tinh/bản đồ</a:t>
            </a:r>
          </a:p>
          <a:p>
            <a:pPr lvl="1" algn="l">
              <a:buClr>
                <a:srgbClr val="514843"/>
              </a:buClr>
            </a:pPr>
            <a:r>
              <a:rPr lang="en-US"/>
              <a:t>Số hóa các vùng trên bản đồ như sân vận động, hồ nước. </a:t>
            </a:r>
          </a:p>
          <a:p>
            <a:pPr lvl="1" algn="l">
              <a:buClr>
                <a:srgbClr val="514843"/>
              </a:buClr>
            </a:pPr>
            <a:r>
              <a:rPr lang="en-US"/>
              <a:t>Tại cửa sổ </a:t>
            </a:r>
            <a:r>
              <a:rPr lang="en-US" b="1"/>
              <a:t>Create Features</a:t>
            </a:r>
            <a:r>
              <a:rPr lang="en-US"/>
              <a:t>, chọn</a:t>
            </a:r>
            <a:br>
              <a:rPr lang="en-US"/>
            </a:br>
            <a:r>
              <a:rPr lang="en-US" b="1"/>
              <a:t>Water/Polygon</a:t>
            </a:r>
            <a:r>
              <a:rPr lang="en-US"/>
              <a:t> để thực hiện số hóa</a:t>
            </a:r>
            <a:br>
              <a:rPr lang="en-US"/>
            </a:br>
            <a:r>
              <a:rPr lang="en-US"/>
              <a:t>vùng hồ nước.</a:t>
            </a:r>
            <a:endParaRPr lang="en-US" b="1"/>
          </a:p>
          <a:p>
            <a:pPr lvl="1" algn="l">
              <a:buClr>
                <a:srgbClr val="514843"/>
              </a:buClr>
            </a:pPr>
            <a:r>
              <a:rPr lang="en-US"/>
              <a:t>Chọn 1 điểm bắt đầu tại vùng cần số</a:t>
            </a:r>
            <a:br>
              <a:rPr lang="en-US"/>
            </a:br>
            <a:r>
              <a:rPr lang="en-US"/>
              <a:t>hóa, tiếp tục chọn các điểm viền bao</a:t>
            </a:r>
            <a:br>
              <a:rPr lang="en-US"/>
            </a:br>
            <a:r>
              <a:rPr lang="en-US"/>
              <a:t>vùng cho đến khi khép kín vùng cần</a:t>
            </a:r>
            <a:br>
              <a:rPr lang="en-US"/>
            </a:br>
            <a:r>
              <a:rPr lang="en-US"/>
              <a:t>số hóa và </a:t>
            </a:r>
            <a:r>
              <a:rPr lang="en-US" b="1"/>
              <a:t>Finish Sketch.</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72</a:t>
            </a:fld>
            <a:endParaRPr lang="en-US"/>
          </a:p>
        </p:txBody>
      </p:sp>
      <p:pic>
        <p:nvPicPr>
          <p:cNvPr id="7" name="Picture 6">
            <a:extLst>
              <a:ext uri="{FF2B5EF4-FFF2-40B4-BE49-F238E27FC236}">
                <a16:creationId xmlns:a16="http://schemas.microsoft.com/office/drawing/2014/main" id="{65D4C87F-38BA-463F-8709-D99FF145112A}"/>
              </a:ext>
            </a:extLst>
          </p:cNvPr>
          <p:cNvPicPr>
            <a:picLocks noChangeAspect="1"/>
          </p:cNvPicPr>
          <p:nvPr/>
        </p:nvPicPr>
        <p:blipFill>
          <a:blip r:embed="rId2"/>
          <a:stretch>
            <a:fillRect/>
          </a:stretch>
        </p:blipFill>
        <p:spPr>
          <a:xfrm>
            <a:off x="5742758" y="2359626"/>
            <a:ext cx="2571429" cy="3380952"/>
          </a:xfrm>
          <a:prstGeom prst="rect">
            <a:avLst/>
          </a:prstGeom>
        </p:spPr>
      </p:pic>
      <p:pic>
        <p:nvPicPr>
          <p:cNvPr id="8" name="Picture 7">
            <a:extLst>
              <a:ext uri="{FF2B5EF4-FFF2-40B4-BE49-F238E27FC236}">
                <a16:creationId xmlns:a16="http://schemas.microsoft.com/office/drawing/2014/main" id="{20A1C2E9-5247-4F96-BE65-B387A92AA865}"/>
              </a:ext>
            </a:extLst>
          </p:cNvPr>
          <p:cNvPicPr>
            <a:picLocks noChangeAspect="1"/>
          </p:cNvPicPr>
          <p:nvPr/>
        </p:nvPicPr>
        <p:blipFill>
          <a:blip r:embed="rId3"/>
          <a:stretch>
            <a:fillRect/>
          </a:stretch>
        </p:blipFill>
        <p:spPr>
          <a:xfrm>
            <a:off x="844222" y="4411496"/>
            <a:ext cx="2407452" cy="1948889"/>
          </a:xfrm>
          <a:prstGeom prst="rect">
            <a:avLst/>
          </a:prstGeom>
        </p:spPr>
      </p:pic>
      <p:pic>
        <p:nvPicPr>
          <p:cNvPr id="10" name="Picture 9">
            <a:extLst>
              <a:ext uri="{FF2B5EF4-FFF2-40B4-BE49-F238E27FC236}">
                <a16:creationId xmlns:a16="http://schemas.microsoft.com/office/drawing/2014/main" id="{42DFA901-2537-4619-91E0-20DF6C5D8451}"/>
              </a:ext>
            </a:extLst>
          </p:cNvPr>
          <p:cNvPicPr>
            <a:picLocks noChangeAspect="1"/>
          </p:cNvPicPr>
          <p:nvPr/>
        </p:nvPicPr>
        <p:blipFill>
          <a:blip r:embed="rId4"/>
          <a:stretch>
            <a:fillRect/>
          </a:stretch>
        </p:blipFill>
        <p:spPr>
          <a:xfrm>
            <a:off x="3301262" y="4411496"/>
            <a:ext cx="2406317" cy="1957036"/>
          </a:xfrm>
          <a:prstGeom prst="rect">
            <a:avLst/>
          </a:prstGeom>
        </p:spPr>
      </p:pic>
    </p:spTree>
    <p:extLst>
      <p:ext uri="{BB962C8B-B14F-4D97-AF65-F5344CB8AC3E}">
        <p14:creationId xmlns:p14="http://schemas.microsoft.com/office/powerpoint/2010/main" val="413619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down)">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wipe(down)">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wipe(down)">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Effect transition="in" filter="wipe(down)">
                                      <p:cBhvr>
                                        <p:cTn id="22" dur="500"/>
                                        <p:tgtEl>
                                          <p:spTgt spid="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Thực hành xây dựng Cơ sở dữ liệu GIS Phủ Lý</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Số hóa dữ liệu từ ảnh vệ tinh/bản đồ</a:t>
            </a:r>
          </a:p>
          <a:p>
            <a:pPr lvl="1" algn="l">
              <a:buClr>
                <a:srgbClr val="514843"/>
              </a:buClr>
            </a:pPr>
            <a:r>
              <a:rPr lang="en-US"/>
              <a:t>Số hóa các tòa nhà, văn phòng, cửa hàng trên bản đồ. </a:t>
            </a:r>
          </a:p>
          <a:p>
            <a:pPr lvl="1" algn="l">
              <a:buClr>
                <a:srgbClr val="514843"/>
              </a:buClr>
            </a:pPr>
            <a:r>
              <a:rPr lang="en-US"/>
              <a:t>Tại cửa sổ </a:t>
            </a:r>
            <a:r>
              <a:rPr lang="en-US" b="1"/>
              <a:t>Create Features</a:t>
            </a:r>
            <a:r>
              <a:rPr lang="en-US"/>
              <a:t>, chọn</a:t>
            </a:r>
            <a:br>
              <a:rPr lang="en-US"/>
            </a:br>
            <a:r>
              <a:rPr lang="en-US" b="1"/>
              <a:t>Buildings/Point</a:t>
            </a:r>
            <a:r>
              <a:rPr lang="en-US"/>
              <a:t> để thực hiện số hóa</a:t>
            </a:r>
            <a:br>
              <a:rPr lang="en-US"/>
            </a:br>
            <a:r>
              <a:rPr lang="en-US"/>
              <a:t>các tòa nhà, văn phòng, cửa hàng...</a:t>
            </a:r>
            <a:endParaRPr lang="en-US" b="1"/>
          </a:p>
          <a:p>
            <a:pPr lvl="1" algn="l">
              <a:buClr>
                <a:srgbClr val="514843"/>
              </a:buClr>
            </a:pPr>
            <a:r>
              <a:rPr lang="en-US"/>
              <a:t>Chọn 1 điểm trên bản đồ tương ứng</a:t>
            </a:r>
            <a:br>
              <a:rPr lang="en-US"/>
            </a:br>
            <a:r>
              <a:rPr lang="en-US"/>
              <a:t>với các tòa nhà, văn phòng, cửa hàng.</a:t>
            </a:r>
            <a:br>
              <a:rPr lang="en-US"/>
            </a:br>
            <a:r>
              <a:rPr lang="en-US"/>
              <a:t>Chọn lần lượt tất cả các tòa nhà,</a:t>
            </a:r>
            <a:r>
              <a:rPr lang="en-US" b="1"/>
              <a:t> </a:t>
            </a:r>
            <a:r>
              <a:rPr lang="en-US"/>
              <a:t>văn</a:t>
            </a:r>
            <a:br>
              <a:rPr lang="en-US" b="1"/>
            </a:br>
            <a:r>
              <a:rPr lang="en-US"/>
              <a:t>phòng, cửa hàng trên bản đồ cho đến</a:t>
            </a:r>
            <a:br>
              <a:rPr lang="en-US"/>
            </a:br>
            <a:r>
              <a:rPr lang="en-US"/>
              <a:t>hết.</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73</a:t>
            </a:fld>
            <a:endParaRPr lang="en-US"/>
          </a:p>
        </p:txBody>
      </p:sp>
      <p:pic>
        <p:nvPicPr>
          <p:cNvPr id="2" name="Picture 1">
            <a:extLst>
              <a:ext uri="{FF2B5EF4-FFF2-40B4-BE49-F238E27FC236}">
                <a16:creationId xmlns:a16="http://schemas.microsoft.com/office/drawing/2014/main" id="{EC8AEAB3-634F-463F-8DC2-9561B8FA71E1}"/>
              </a:ext>
            </a:extLst>
          </p:cNvPr>
          <p:cNvPicPr>
            <a:picLocks noChangeAspect="1"/>
          </p:cNvPicPr>
          <p:nvPr/>
        </p:nvPicPr>
        <p:blipFill>
          <a:blip r:embed="rId2"/>
          <a:stretch>
            <a:fillRect/>
          </a:stretch>
        </p:blipFill>
        <p:spPr>
          <a:xfrm>
            <a:off x="5856957" y="2449697"/>
            <a:ext cx="2571429" cy="3057143"/>
          </a:xfrm>
          <a:prstGeom prst="rect">
            <a:avLst/>
          </a:prstGeom>
        </p:spPr>
      </p:pic>
      <p:pic>
        <p:nvPicPr>
          <p:cNvPr id="5" name="Picture 4">
            <a:extLst>
              <a:ext uri="{FF2B5EF4-FFF2-40B4-BE49-F238E27FC236}">
                <a16:creationId xmlns:a16="http://schemas.microsoft.com/office/drawing/2014/main" id="{C5D29421-6EF1-41B5-A1C8-6C63C57A55EC}"/>
              </a:ext>
            </a:extLst>
          </p:cNvPr>
          <p:cNvPicPr>
            <a:picLocks noChangeAspect="1"/>
          </p:cNvPicPr>
          <p:nvPr/>
        </p:nvPicPr>
        <p:blipFill>
          <a:blip r:embed="rId3"/>
          <a:stretch>
            <a:fillRect/>
          </a:stretch>
        </p:blipFill>
        <p:spPr>
          <a:xfrm>
            <a:off x="828675" y="4683681"/>
            <a:ext cx="1621373" cy="1646317"/>
          </a:xfrm>
          <a:prstGeom prst="rect">
            <a:avLst/>
          </a:prstGeom>
        </p:spPr>
      </p:pic>
      <p:pic>
        <p:nvPicPr>
          <p:cNvPr id="9" name="Picture 8">
            <a:extLst>
              <a:ext uri="{FF2B5EF4-FFF2-40B4-BE49-F238E27FC236}">
                <a16:creationId xmlns:a16="http://schemas.microsoft.com/office/drawing/2014/main" id="{EEC1CF84-B19C-46B1-BEA7-0DE1705167B9}"/>
              </a:ext>
            </a:extLst>
          </p:cNvPr>
          <p:cNvPicPr>
            <a:picLocks noChangeAspect="1"/>
          </p:cNvPicPr>
          <p:nvPr/>
        </p:nvPicPr>
        <p:blipFill>
          <a:blip r:embed="rId4"/>
          <a:stretch>
            <a:fillRect/>
          </a:stretch>
        </p:blipFill>
        <p:spPr>
          <a:xfrm>
            <a:off x="2600956" y="4683681"/>
            <a:ext cx="1442649" cy="1646317"/>
          </a:xfrm>
          <a:prstGeom prst="rect">
            <a:avLst/>
          </a:prstGeom>
        </p:spPr>
      </p:pic>
      <p:pic>
        <p:nvPicPr>
          <p:cNvPr id="11" name="Picture 10">
            <a:extLst>
              <a:ext uri="{FF2B5EF4-FFF2-40B4-BE49-F238E27FC236}">
                <a16:creationId xmlns:a16="http://schemas.microsoft.com/office/drawing/2014/main" id="{7DC80A6C-D1DD-40DE-A42B-E1CA7B259EC0}"/>
              </a:ext>
            </a:extLst>
          </p:cNvPr>
          <p:cNvPicPr>
            <a:picLocks noChangeAspect="1"/>
          </p:cNvPicPr>
          <p:nvPr/>
        </p:nvPicPr>
        <p:blipFill>
          <a:blip r:embed="rId5"/>
          <a:stretch>
            <a:fillRect/>
          </a:stretch>
        </p:blipFill>
        <p:spPr>
          <a:xfrm>
            <a:off x="4153420" y="4683370"/>
            <a:ext cx="1315727" cy="1646628"/>
          </a:xfrm>
          <a:prstGeom prst="rect">
            <a:avLst/>
          </a:prstGeom>
        </p:spPr>
      </p:pic>
    </p:spTree>
    <p:extLst>
      <p:ext uri="{BB962C8B-B14F-4D97-AF65-F5344CB8AC3E}">
        <p14:creationId xmlns:p14="http://schemas.microsoft.com/office/powerpoint/2010/main" val="3324115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down)">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wipe(down)">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wipe(down)">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Effect transition="in" filter="wipe(down)">
                                      <p:cBhvr>
                                        <p:cTn id="22" dur="500"/>
                                        <p:tgtEl>
                                          <p:spTgt spid="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Thực hành xây dựng Cơ sở dữ liệu GIS Phủ Lý</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Số hóa dữ liệu từ ảnh vệ tinh/bản đồ</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74</a:t>
            </a:fld>
            <a:endParaRPr lang="en-US"/>
          </a:p>
        </p:txBody>
      </p:sp>
      <p:pic>
        <p:nvPicPr>
          <p:cNvPr id="7" name="Picture 6">
            <a:extLst>
              <a:ext uri="{FF2B5EF4-FFF2-40B4-BE49-F238E27FC236}">
                <a16:creationId xmlns:a16="http://schemas.microsoft.com/office/drawing/2014/main" id="{E5D39F4B-90F4-4A45-92F7-46806D39D17D}"/>
              </a:ext>
            </a:extLst>
          </p:cNvPr>
          <p:cNvPicPr>
            <a:picLocks noChangeAspect="1"/>
          </p:cNvPicPr>
          <p:nvPr/>
        </p:nvPicPr>
        <p:blipFill>
          <a:blip r:embed="rId2"/>
          <a:stretch>
            <a:fillRect/>
          </a:stretch>
        </p:blipFill>
        <p:spPr>
          <a:xfrm>
            <a:off x="2411574" y="2034196"/>
            <a:ext cx="4299777" cy="4322143"/>
          </a:xfrm>
          <a:prstGeom prst="rect">
            <a:avLst/>
          </a:prstGeom>
        </p:spPr>
      </p:pic>
    </p:spTree>
    <p:extLst>
      <p:ext uri="{BB962C8B-B14F-4D97-AF65-F5344CB8AC3E}">
        <p14:creationId xmlns:p14="http://schemas.microsoft.com/office/powerpoint/2010/main" val="4058515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down)">
                                      <p:cBhvr>
                                        <p:cTn id="7"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Thực hành xây dựng Cơ sở dữ liệu GIS Phủ Lý</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Số hóa dữ liệu từ ảnh vệ tinh/bản đồ</a:t>
            </a:r>
          </a:p>
          <a:p>
            <a:pPr lvl="1" algn="l">
              <a:buClr>
                <a:srgbClr val="514843"/>
              </a:buClr>
            </a:pPr>
            <a:r>
              <a:rPr lang="en-US"/>
              <a:t>Sử dụng bảng thuộc tinh </a:t>
            </a:r>
            <a:r>
              <a:rPr lang="en-US" b="1"/>
              <a:t>Open Attribute</a:t>
            </a:r>
            <a:br>
              <a:rPr lang="en-US" b="1"/>
            </a:br>
            <a:r>
              <a:rPr lang="en-US" b="1"/>
              <a:t>Table</a:t>
            </a:r>
            <a:r>
              <a:rPr lang="en-US"/>
              <a:t> để thêm các trường thuộc tính cho</a:t>
            </a:r>
            <a:br>
              <a:rPr lang="en-US"/>
            </a:br>
            <a:r>
              <a:rPr lang="en-US"/>
              <a:t>lớp cho đối tượng.</a:t>
            </a:r>
          </a:p>
          <a:p>
            <a:pPr lvl="1" algn="l">
              <a:buClr>
                <a:srgbClr val="514843"/>
              </a:buClr>
            </a:pPr>
            <a:r>
              <a:rPr lang="en-US"/>
              <a:t>Tại bảng thuộc tính </a:t>
            </a:r>
            <a:r>
              <a:rPr lang="en-US" b="1"/>
              <a:t>Roads</a:t>
            </a:r>
            <a:r>
              <a:rPr lang="en-US"/>
              <a:t> ta thêm các trường </a:t>
            </a:r>
            <a:r>
              <a:rPr lang="en-US" i="1"/>
              <a:t>fclass, name, oneway, maxspeed</a:t>
            </a:r>
            <a:r>
              <a:rPr lang="en-US"/>
              <a:t>.</a:t>
            </a:r>
          </a:p>
          <a:p>
            <a:pPr lvl="1" algn="l">
              <a:buClr>
                <a:srgbClr val="514843"/>
              </a:buClr>
            </a:pPr>
            <a:r>
              <a:rPr lang="en-US"/>
              <a:t>Trong bảng </a:t>
            </a:r>
            <a:r>
              <a:rPr lang="en-US" b="1"/>
              <a:t>Open Attribute Table</a:t>
            </a:r>
            <a:r>
              <a:rPr lang="en-US"/>
              <a:t>, chọn </a:t>
            </a:r>
            <a:r>
              <a:rPr lang="en-US" b="1"/>
              <a:t>Table Option/Add Field…</a:t>
            </a:r>
          </a:p>
          <a:p>
            <a:pPr lvl="1" algn="l">
              <a:buClr>
                <a:srgbClr val="514843"/>
              </a:buClr>
            </a:pPr>
            <a:r>
              <a:rPr lang="en-US"/>
              <a:t>Thêm lần lượt các</a:t>
            </a:r>
            <a:br>
              <a:rPr lang="en-US"/>
            </a:br>
            <a:r>
              <a:rPr lang="en-US"/>
              <a:t>trường fclass,</a:t>
            </a:r>
            <a:br>
              <a:rPr lang="en-US"/>
            </a:br>
            <a:r>
              <a:rPr lang="en-US"/>
              <a:t>name, oneway,</a:t>
            </a:r>
            <a:br>
              <a:rPr lang="en-US"/>
            </a:br>
            <a:r>
              <a:rPr lang="en-US"/>
              <a:t>maxspeed…</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75</a:t>
            </a:fld>
            <a:endParaRPr lang="en-US"/>
          </a:p>
        </p:txBody>
      </p:sp>
      <p:pic>
        <p:nvPicPr>
          <p:cNvPr id="2" name="Picture 1">
            <a:extLst>
              <a:ext uri="{FF2B5EF4-FFF2-40B4-BE49-F238E27FC236}">
                <a16:creationId xmlns:a16="http://schemas.microsoft.com/office/drawing/2014/main" id="{D6869928-253A-4676-A3AF-EE3F0E28CA66}"/>
              </a:ext>
            </a:extLst>
          </p:cNvPr>
          <p:cNvPicPr>
            <a:picLocks noChangeAspect="1"/>
          </p:cNvPicPr>
          <p:nvPr/>
        </p:nvPicPr>
        <p:blipFill>
          <a:blip r:embed="rId2"/>
          <a:stretch>
            <a:fillRect/>
          </a:stretch>
        </p:blipFill>
        <p:spPr>
          <a:xfrm>
            <a:off x="6167887" y="1983336"/>
            <a:ext cx="2146300" cy="900061"/>
          </a:xfrm>
          <a:prstGeom prst="rect">
            <a:avLst/>
          </a:prstGeom>
        </p:spPr>
      </p:pic>
      <p:pic>
        <p:nvPicPr>
          <p:cNvPr id="5" name="Picture 4">
            <a:extLst>
              <a:ext uri="{FF2B5EF4-FFF2-40B4-BE49-F238E27FC236}">
                <a16:creationId xmlns:a16="http://schemas.microsoft.com/office/drawing/2014/main" id="{1A67E721-9854-4455-981C-91D71098CC3A}"/>
              </a:ext>
            </a:extLst>
          </p:cNvPr>
          <p:cNvPicPr>
            <a:picLocks noChangeAspect="1"/>
          </p:cNvPicPr>
          <p:nvPr/>
        </p:nvPicPr>
        <p:blipFill>
          <a:blip r:embed="rId3"/>
          <a:stretch>
            <a:fillRect/>
          </a:stretch>
        </p:blipFill>
        <p:spPr>
          <a:xfrm>
            <a:off x="6018949" y="3974604"/>
            <a:ext cx="2295238" cy="2000000"/>
          </a:xfrm>
          <a:prstGeom prst="rect">
            <a:avLst/>
          </a:prstGeom>
        </p:spPr>
      </p:pic>
      <p:pic>
        <p:nvPicPr>
          <p:cNvPr id="9" name="Picture 8">
            <a:extLst>
              <a:ext uri="{FF2B5EF4-FFF2-40B4-BE49-F238E27FC236}">
                <a16:creationId xmlns:a16="http://schemas.microsoft.com/office/drawing/2014/main" id="{6B819881-3538-4A1F-9A35-B7420779CC14}"/>
              </a:ext>
            </a:extLst>
          </p:cNvPr>
          <p:cNvPicPr>
            <a:picLocks noChangeAspect="1"/>
          </p:cNvPicPr>
          <p:nvPr/>
        </p:nvPicPr>
        <p:blipFill>
          <a:blip r:embed="rId4"/>
          <a:stretch>
            <a:fillRect/>
          </a:stretch>
        </p:blipFill>
        <p:spPr>
          <a:xfrm>
            <a:off x="3573015" y="3974927"/>
            <a:ext cx="2365999" cy="2381413"/>
          </a:xfrm>
          <a:prstGeom prst="rect">
            <a:avLst/>
          </a:prstGeom>
        </p:spPr>
      </p:pic>
    </p:spTree>
    <p:extLst>
      <p:ext uri="{BB962C8B-B14F-4D97-AF65-F5344CB8AC3E}">
        <p14:creationId xmlns:p14="http://schemas.microsoft.com/office/powerpoint/2010/main" val="3352005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down)">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wipe(down)">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wipe(down)">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Effect transition="in" filter="wipe(down)">
                                      <p:cBhvr>
                                        <p:cTn id="22" dur="500"/>
                                        <p:tgtEl>
                                          <p:spTgt spid="1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4">
                                            <p:txEl>
                                              <p:pRg st="4" end="4"/>
                                            </p:txEl>
                                          </p:spTgt>
                                        </p:tgtEl>
                                        <p:attrNameLst>
                                          <p:attrName>style.visibility</p:attrName>
                                        </p:attrNameLst>
                                      </p:cBhvr>
                                      <p:to>
                                        <p:strVal val="visible"/>
                                      </p:to>
                                    </p:set>
                                    <p:animEffect transition="in" filter="wipe(down)">
                                      <p:cBhvr>
                                        <p:cTn id="27" dur="5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Thực hành xây dựng Cơ sở dữ liệu GIS Phủ Lý</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Số hóa dữ liệu từ ảnh vệ tinh/bản đồ</a:t>
            </a:r>
          </a:p>
          <a:p>
            <a:pPr lvl="1" algn="l">
              <a:buClr>
                <a:srgbClr val="514843"/>
              </a:buClr>
            </a:pPr>
            <a:r>
              <a:rPr lang="en-US"/>
              <a:t>Sử dụng bảng thuộc tinh </a:t>
            </a:r>
            <a:r>
              <a:rPr lang="en-US" b="1"/>
              <a:t>Open Attribute</a:t>
            </a:r>
            <a:br>
              <a:rPr lang="en-US" b="1"/>
            </a:br>
            <a:r>
              <a:rPr lang="en-US" b="1"/>
              <a:t>Table</a:t>
            </a:r>
            <a:r>
              <a:rPr lang="en-US"/>
              <a:t> để thêm các trường thuộc tính cho</a:t>
            </a:r>
            <a:br>
              <a:rPr lang="en-US"/>
            </a:br>
            <a:r>
              <a:rPr lang="en-US"/>
              <a:t>lớp cho đối tượng.</a:t>
            </a:r>
          </a:p>
          <a:p>
            <a:pPr lvl="1" algn="l">
              <a:buClr>
                <a:srgbClr val="514843"/>
              </a:buClr>
            </a:pPr>
            <a:r>
              <a:rPr lang="en-US"/>
              <a:t>Tại bảng thuộc tính </a:t>
            </a:r>
            <a:r>
              <a:rPr lang="en-US" b="1"/>
              <a:t>Roads</a:t>
            </a:r>
            <a:r>
              <a:rPr lang="en-US"/>
              <a:t> ta thêm các trường </a:t>
            </a:r>
            <a:r>
              <a:rPr lang="en-US" i="1"/>
              <a:t>fclass, name, oneway, maxspeed</a:t>
            </a:r>
            <a:r>
              <a:rPr lang="en-US"/>
              <a:t>.</a:t>
            </a:r>
          </a:p>
          <a:p>
            <a:pPr lvl="1" algn="l">
              <a:buClr>
                <a:srgbClr val="514843"/>
              </a:buClr>
            </a:pPr>
            <a:r>
              <a:rPr lang="en-US"/>
              <a:t>Trong bảng </a:t>
            </a:r>
            <a:r>
              <a:rPr lang="en-US" b="1"/>
              <a:t>Open Attribute Table</a:t>
            </a:r>
            <a:r>
              <a:rPr lang="en-US"/>
              <a:t>, chọn </a:t>
            </a:r>
            <a:r>
              <a:rPr lang="en-US" b="1"/>
              <a:t>Table Option/Add Field…</a:t>
            </a:r>
          </a:p>
          <a:p>
            <a:pPr lvl="1" algn="l">
              <a:buClr>
                <a:srgbClr val="514843"/>
              </a:buClr>
            </a:pPr>
            <a:r>
              <a:rPr lang="en-US"/>
              <a:t>Thêm lần lượt các</a:t>
            </a:r>
            <a:br>
              <a:rPr lang="en-US"/>
            </a:br>
            <a:r>
              <a:rPr lang="en-US"/>
              <a:t>trường fclass,</a:t>
            </a:r>
            <a:br>
              <a:rPr lang="en-US"/>
            </a:br>
            <a:r>
              <a:rPr lang="en-US"/>
              <a:t>name, oneway,</a:t>
            </a:r>
            <a:br>
              <a:rPr lang="en-US"/>
            </a:br>
            <a:r>
              <a:rPr lang="en-US"/>
              <a:t>maxspeed…</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76</a:t>
            </a:fld>
            <a:endParaRPr lang="en-US"/>
          </a:p>
        </p:txBody>
      </p:sp>
      <p:pic>
        <p:nvPicPr>
          <p:cNvPr id="2" name="Picture 1">
            <a:extLst>
              <a:ext uri="{FF2B5EF4-FFF2-40B4-BE49-F238E27FC236}">
                <a16:creationId xmlns:a16="http://schemas.microsoft.com/office/drawing/2014/main" id="{D6869928-253A-4676-A3AF-EE3F0E28CA66}"/>
              </a:ext>
            </a:extLst>
          </p:cNvPr>
          <p:cNvPicPr>
            <a:picLocks noChangeAspect="1"/>
          </p:cNvPicPr>
          <p:nvPr/>
        </p:nvPicPr>
        <p:blipFill>
          <a:blip r:embed="rId2"/>
          <a:stretch>
            <a:fillRect/>
          </a:stretch>
        </p:blipFill>
        <p:spPr>
          <a:xfrm>
            <a:off x="6167887" y="1983336"/>
            <a:ext cx="2146300" cy="900061"/>
          </a:xfrm>
          <a:prstGeom prst="rect">
            <a:avLst/>
          </a:prstGeom>
        </p:spPr>
      </p:pic>
      <p:pic>
        <p:nvPicPr>
          <p:cNvPr id="5" name="Picture 4">
            <a:extLst>
              <a:ext uri="{FF2B5EF4-FFF2-40B4-BE49-F238E27FC236}">
                <a16:creationId xmlns:a16="http://schemas.microsoft.com/office/drawing/2014/main" id="{1A67E721-9854-4455-981C-91D71098CC3A}"/>
              </a:ext>
            </a:extLst>
          </p:cNvPr>
          <p:cNvPicPr>
            <a:picLocks noChangeAspect="1"/>
          </p:cNvPicPr>
          <p:nvPr/>
        </p:nvPicPr>
        <p:blipFill>
          <a:blip r:embed="rId3"/>
          <a:stretch>
            <a:fillRect/>
          </a:stretch>
        </p:blipFill>
        <p:spPr>
          <a:xfrm>
            <a:off x="6018949" y="3974604"/>
            <a:ext cx="2295238" cy="2000000"/>
          </a:xfrm>
          <a:prstGeom prst="rect">
            <a:avLst/>
          </a:prstGeom>
        </p:spPr>
      </p:pic>
      <p:pic>
        <p:nvPicPr>
          <p:cNvPr id="9" name="Picture 8">
            <a:extLst>
              <a:ext uri="{FF2B5EF4-FFF2-40B4-BE49-F238E27FC236}">
                <a16:creationId xmlns:a16="http://schemas.microsoft.com/office/drawing/2014/main" id="{6B819881-3538-4A1F-9A35-B7420779CC14}"/>
              </a:ext>
            </a:extLst>
          </p:cNvPr>
          <p:cNvPicPr>
            <a:picLocks noChangeAspect="1"/>
          </p:cNvPicPr>
          <p:nvPr/>
        </p:nvPicPr>
        <p:blipFill>
          <a:blip r:embed="rId4"/>
          <a:stretch>
            <a:fillRect/>
          </a:stretch>
        </p:blipFill>
        <p:spPr>
          <a:xfrm>
            <a:off x="3573015" y="3974927"/>
            <a:ext cx="2365999" cy="2381413"/>
          </a:xfrm>
          <a:prstGeom prst="rect">
            <a:avLst/>
          </a:prstGeom>
        </p:spPr>
      </p:pic>
    </p:spTree>
    <p:extLst>
      <p:ext uri="{BB962C8B-B14F-4D97-AF65-F5344CB8AC3E}">
        <p14:creationId xmlns:p14="http://schemas.microsoft.com/office/powerpoint/2010/main" val="61086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down)">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wipe(down)">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wipe(down)">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Effect transition="in" filter="wipe(down)">
                                      <p:cBhvr>
                                        <p:cTn id="22" dur="500"/>
                                        <p:tgtEl>
                                          <p:spTgt spid="1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4">
                                            <p:txEl>
                                              <p:pRg st="4" end="4"/>
                                            </p:txEl>
                                          </p:spTgt>
                                        </p:tgtEl>
                                        <p:attrNameLst>
                                          <p:attrName>style.visibility</p:attrName>
                                        </p:attrNameLst>
                                      </p:cBhvr>
                                      <p:to>
                                        <p:strVal val="visible"/>
                                      </p:to>
                                    </p:set>
                                    <p:animEffect transition="in" filter="wipe(down)">
                                      <p:cBhvr>
                                        <p:cTn id="27" dur="5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Thực hành xây dựng Cơ sở dữ liệu GIS Phủ Lý</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Số hóa dữ liệu từ ảnh vệ tinh/bản đồ</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77</a:t>
            </a:fld>
            <a:endParaRPr lang="en-US"/>
          </a:p>
        </p:txBody>
      </p:sp>
      <p:pic>
        <p:nvPicPr>
          <p:cNvPr id="7" name="Picture 6">
            <a:extLst>
              <a:ext uri="{FF2B5EF4-FFF2-40B4-BE49-F238E27FC236}">
                <a16:creationId xmlns:a16="http://schemas.microsoft.com/office/drawing/2014/main" id="{09FD16D9-DD05-40BD-BC97-8C576B89EC5B}"/>
              </a:ext>
            </a:extLst>
          </p:cNvPr>
          <p:cNvPicPr>
            <a:picLocks noChangeAspect="1"/>
          </p:cNvPicPr>
          <p:nvPr/>
        </p:nvPicPr>
        <p:blipFill>
          <a:blip r:embed="rId2"/>
          <a:stretch>
            <a:fillRect/>
          </a:stretch>
        </p:blipFill>
        <p:spPr>
          <a:xfrm>
            <a:off x="1041776" y="1990932"/>
            <a:ext cx="7059312" cy="4244638"/>
          </a:xfrm>
          <a:prstGeom prst="rect">
            <a:avLst/>
          </a:prstGeom>
        </p:spPr>
      </p:pic>
    </p:spTree>
    <p:extLst>
      <p:ext uri="{BB962C8B-B14F-4D97-AF65-F5344CB8AC3E}">
        <p14:creationId xmlns:p14="http://schemas.microsoft.com/office/powerpoint/2010/main" val="1352132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down)">
                                      <p:cBhvr>
                                        <p:cTn id="7"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Thực hành xây dựng Cơ sở dữ liệu GIS Phủ Lý</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Số hóa dữ liệu từ ảnh vệ tinh/bản đồ</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78</a:t>
            </a:fld>
            <a:endParaRPr lang="en-US"/>
          </a:p>
        </p:txBody>
      </p:sp>
      <p:pic>
        <p:nvPicPr>
          <p:cNvPr id="2" name="Picture 1">
            <a:extLst>
              <a:ext uri="{FF2B5EF4-FFF2-40B4-BE49-F238E27FC236}">
                <a16:creationId xmlns:a16="http://schemas.microsoft.com/office/drawing/2014/main" id="{F728E309-05A2-4D4A-854B-8D00503BED3C}"/>
              </a:ext>
            </a:extLst>
          </p:cNvPr>
          <p:cNvPicPr>
            <a:picLocks noChangeAspect="1"/>
          </p:cNvPicPr>
          <p:nvPr/>
        </p:nvPicPr>
        <p:blipFill>
          <a:blip r:embed="rId2"/>
          <a:stretch>
            <a:fillRect/>
          </a:stretch>
        </p:blipFill>
        <p:spPr>
          <a:xfrm>
            <a:off x="971800" y="2027208"/>
            <a:ext cx="7199835" cy="4329132"/>
          </a:xfrm>
          <a:prstGeom prst="rect">
            <a:avLst/>
          </a:prstGeom>
        </p:spPr>
      </p:pic>
    </p:spTree>
    <p:extLst>
      <p:ext uri="{BB962C8B-B14F-4D97-AF65-F5344CB8AC3E}">
        <p14:creationId xmlns:p14="http://schemas.microsoft.com/office/powerpoint/2010/main" val="2816914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down)">
                                      <p:cBhvr>
                                        <p:cTn id="7"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Thực hành xây dựng Cơ sở dữ liệu GIS Phủ Lý</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Số hóa dữ liệu từ ảnh vệ tinh/bản đồ</a:t>
            </a:r>
          </a:p>
          <a:p>
            <a:pPr lvl="1">
              <a:buClr>
                <a:srgbClr val="514843"/>
              </a:buClr>
            </a:pPr>
            <a:r>
              <a:rPr lang="en-US"/>
              <a:t>Hiển thị tên đường, trong TOC chuột phải vào lớp Roads chọn Properties…</a:t>
            </a:r>
          </a:p>
          <a:p>
            <a:pPr lvl="1">
              <a:buClr>
                <a:srgbClr val="514843"/>
              </a:buClr>
            </a:pPr>
            <a:r>
              <a:rPr lang="en-US"/>
              <a:t>Hộp thoại </a:t>
            </a:r>
            <a:r>
              <a:rPr lang="en-US" b="1"/>
              <a:t>Layer Properties</a:t>
            </a:r>
            <a:r>
              <a:rPr lang="en-US"/>
              <a:t> hiện ra, chọn Tab </a:t>
            </a:r>
            <a:r>
              <a:rPr lang="en-US" b="1"/>
              <a:t>Layer </a:t>
            </a:r>
            <a:r>
              <a:rPr lang="en-US"/>
              <a:t>và cài đặt thông số theo hình sau:</a:t>
            </a:r>
            <a:endParaRPr lang="en-US" b="1"/>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79</a:t>
            </a:fld>
            <a:endParaRPr lang="en-US"/>
          </a:p>
        </p:txBody>
      </p:sp>
      <p:pic>
        <p:nvPicPr>
          <p:cNvPr id="7" name="Picture 6">
            <a:extLst>
              <a:ext uri="{FF2B5EF4-FFF2-40B4-BE49-F238E27FC236}">
                <a16:creationId xmlns:a16="http://schemas.microsoft.com/office/drawing/2014/main" id="{666E23B8-39BB-40F9-B1A4-7D23F1C6DCD5}"/>
              </a:ext>
            </a:extLst>
          </p:cNvPr>
          <p:cNvPicPr>
            <a:picLocks noChangeAspect="1"/>
          </p:cNvPicPr>
          <p:nvPr/>
        </p:nvPicPr>
        <p:blipFill>
          <a:blip r:embed="rId2"/>
          <a:stretch>
            <a:fillRect/>
          </a:stretch>
        </p:blipFill>
        <p:spPr>
          <a:xfrm>
            <a:off x="1801177" y="3278571"/>
            <a:ext cx="5541645" cy="3077769"/>
          </a:xfrm>
          <a:prstGeom prst="rect">
            <a:avLst/>
          </a:prstGeom>
        </p:spPr>
      </p:pic>
    </p:spTree>
    <p:extLst>
      <p:ext uri="{BB962C8B-B14F-4D97-AF65-F5344CB8AC3E}">
        <p14:creationId xmlns:p14="http://schemas.microsoft.com/office/powerpoint/2010/main" val="126259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down)">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wipe(down)">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wipe(down)">
                                      <p:cBhvr>
                                        <p:cTn id="17"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Lý thuyết cần thiết</a:t>
            </a:r>
          </a:p>
        </p:txBody>
      </p:sp>
      <p:sp>
        <p:nvSpPr>
          <p:cNvPr id="14" name="Content Placeholder 13"/>
          <p:cNvSpPr>
            <a:spLocks noGrp="1"/>
          </p:cNvSpPr>
          <p:nvPr>
            <p:ph idx="1"/>
          </p:nvPr>
        </p:nvSpPr>
        <p:spPr>
          <a:xfrm>
            <a:off x="828675" y="1600199"/>
            <a:ext cx="7486650" cy="4756141"/>
          </a:xfrm>
        </p:spPr>
        <p:txBody>
          <a:bodyPr/>
          <a:lstStyle/>
          <a:p>
            <a:pPr>
              <a:buClr>
                <a:srgbClr val="514843"/>
              </a:buClr>
            </a:pPr>
            <a:r>
              <a:rPr lang="en-US"/>
              <a:t>Quy trình xây dựng và quản lý cơ sở dữ liệu</a:t>
            </a:r>
          </a:p>
          <a:p>
            <a:pPr lvl="1">
              <a:buClr>
                <a:srgbClr val="514843"/>
              </a:buClr>
            </a:pPr>
            <a:r>
              <a:rPr lang="en-US"/>
              <a:t>Sử dụng ArcCatalog trong ArcMap 10.x</a:t>
            </a:r>
          </a:p>
          <a:p>
            <a:pPr lvl="2">
              <a:buClr>
                <a:srgbClr val="514843"/>
              </a:buClr>
            </a:pPr>
            <a:r>
              <a:rPr lang="en-US" b="1"/>
              <a:t>Mục đích:</a:t>
            </a:r>
            <a:r>
              <a:rPr lang="en-US"/>
              <a:t> Làm quen với quản lý, tổ chức dữ liệu trong ArcCatalog.</a:t>
            </a:r>
          </a:p>
          <a:p>
            <a:pPr lvl="2">
              <a:buClr>
                <a:srgbClr val="514843"/>
              </a:buClr>
            </a:pPr>
            <a:r>
              <a:rPr lang="en-US" b="1"/>
              <a:t>Yêu cầu: </a:t>
            </a:r>
            <a:r>
              <a:rPr lang="en-US"/>
              <a:t>Hiểu được cách quản lý của ArcCatalog. Sử dụng thành thạo công cụ chuyển tệp tin dữ liệu từ ArcCatalog sang ArcMap.</a:t>
            </a:r>
          </a:p>
          <a:p>
            <a:pPr lvl="1">
              <a:buClr>
                <a:srgbClr val="514843"/>
              </a:buClr>
            </a:pPr>
            <a:r>
              <a:rPr lang="en-US"/>
              <a:t>Kết nối thư mục</a:t>
            </a:r>
          </a:p>
          <a:p>
            <a:pPr lvl="2">
              <a:buClr>
                <a:srgbClr val="514843"/>
              </a:buClr>
            </a:pPr>
            <a:r>
              <a:rPr lang="en-US"/>
              <a:t>Phần mềm ArcGIS 10.x đã tích hợp giao diện của ArcCatalog vào trong giao diện của ArcMap.</a:t>
            </a:r>
          </a:p>
          <a:p>
            <a:pPr lvl="2">
              <a:buClr>
                <a:srgbClr val="514843"/>
              </a:buClr>
            </a:pPr>
            <a:r>
              <a:rPr lang="en-US"/>
              <a:t>Mở giao diện </a:t>
            </a:r>
            <a:r>
              <a:rPr lang="en-US" b="1"/>
              <a:t>ArcCatalog</a:t>
            </a:r>
            <a:r>
              <a:rPr lang="en-US"/>
              <a:t> bằng cách khởi động phần mềm </a:t>
            </a:r>
            <a:r>
              <a:rPr lang="en-US" b="1"/>
              <a:t>ArcMap</a:t>
            </a:r>
            <a:r>
              <a:rPr lang="en-US"/>
              <a:t> và bấm vào nút </a:t>
            </a:r>
            <a:r>
              <a:rPr lang="en-US" b="1"/>
              <a:t>ArcCatalog window</a:t>
            </a:r>
            <a:r>
              <a:rPr lang="en-US"/>
              <a:t>     trên thanh menu </a:t>
            </a:r>
            <a:r>
              <a:rPr lang="en-US" b="1"/>
              <a:t>Standard</a:t>
            </a:r>
            <a:r>
              <a:rPr lang="en-US"/>
              <a:t>.</a:t>
            </a:r>
          </a:p>
          <a:p>
            <a:pPr lvl="2">
              <a:buClr>
                <a:srgbClr val="514843"/>
              </a:buClr>
            </a:pPr>
            <a:r>
              <a:rPr lang="en-US"/>
              <a:t>Giao diện ArcCatalog xuất hiện tích hợp một các tiện lợi, nhỏ gọn trên ArcMap, sử dụng nút hide     để ẩn giao diện ArcCatalog sang bên cạnh ArcMap để tiện sử dụng.</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8</a:t>
            </a:fld>
            <a:endParaRPr lang="en-US"/>
          </a:p>
        </p:txBody>
      </p:sp>
      <p:pic>
        <p:nvPicPr>
          <p:cNvPr id="2" name="Picture 1">
            <a:extLst>
              <a:ext uri="{FF2B5EF4-FFF2-40B4-BE49-F238E27FC236}">
                <a16:creationId xmlns:a16="http://schemas.microsoft.com/office/drawing/2014/main" id="{C984BB18-09B5-4A91-889C-CC62A00204FA}"/>
              </a:ext>
            </a:extLst>
          </p:cNvPr>
          <p:cNvPicPr>
            <a:picLocks noChangeAspect="1"/>
          </p:cNvPicPr>
          <p:nvPr/>
        </p:nvPicPr>
        <p:blipFill>
          <a:blip r:embed="rId2"/>
          <a:stretch>
            <a:fillRect/>
          </a:stretch>
        </p:blipFill>
        <p:spPr>
          <a:xfrm>
            <a:off x="6925335" y="4963257"/>
            <a:ext cx="209524" cy="209524"/>
          </a:xfrm>
          <a:prstGeom prst="rect">
            <a:avLst/>
          </a:prstGeom>
        </p:spPr>
      </p:pic>
      <p:pic>
        <p:nvPicPr>
          <p:cNvPr id="5" name="Picture 4">
            <a:extLst>
              <a:ext uri="{FF2B5EF4-FFF2-40B4-BE49-F238E27FC236}">
                <a16:creationId xmlns:a16="http://schemas.microsoft.com/office/drawing/2014/main" id="{A92DABC7-ED9D-418E-B2C0-3AE08765BDED}"/>
              </a:ext>
            </a:extLst>
          </p:cNvPr>
          <p:cNvPicPr>
            <a:picLocks noChangeAspect="1"/>
          </p:cNvPicPr>
          <p:nvPr/>
        </p:nvPicPr>
        <p:blipFill>
          <a:blip r:embed="rId3"/>
          <a:stretch>
            <a:fillRect/>
          </a:stretch>
        </p:blipFill>
        <p:spPr>
          <a:xfrm>
            <a:off x="6127099" y="5777729"/>
            <a:ext cx="204689" cy="204689"/>
          </a:xfrm>
          <a:prstGeom prst="rect">
            <a:avLst/>
          </a:prstGeom>
        </p:spPr>
      </p:pic>
    </p:spTree>
    <p:extLst>
      <p:ext uri="{BB962C8B-B14F-4D97-AF65-F5344CB8AC3E}">
        <p14:creationId xmlns:p14="http://schemas.microsoft.com/office/powerpoint/2010/main" val="1760503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animEffect transition="in" filter="wipe(down)">
                                      <p:cBhvr>
                                        <p:cTn id="7" dur="500"/>
                                        <p:tgtEl>
                                          <p:spTgt spid="1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wipe(down)">
                                      <p:cBhvr>
                                        <p:cTn id="12" dur="500"/>
                                        <p:tgtEl>
                                          <p:spTgt spid="14">
                                            <p:txEl>
                                              <p:pRg st="2" end="2"/>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animEffect transition="in" filter="wipe(down)">
                                      <p:cBhvr>
                                        <p:cTn id="15" dur="500"/>
                                        <p:tgtEl>
                                          <p:spTgt spid="14">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4">
                                            <p:txEl>
                                              <p:pRg st="4" end="4"/>
                                            </p:txEl>
                                          </p:spTgt>
                                        </p:tgtEl>
                                        <p:attrNameLst>
                                          <p:attrName>style.visibility</p:attrName>
                                        </p:attrNameLst>
                                      </p:cBhvr>
                                      <p:to>
                                        <p:strVal val="visible"/>
                                      </p:to>
                                    </p:set>
                                    <p:animEffect transition="in" filter="wipe(down)">
                                      <p:cBhvr>
                                        <p:cTn id="20" dur="500"/>
                                        <p:tgtEl>
                                          <p:spTgt spid="14">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4">
                                            <p:txEl>
                                              <p:pRg st="5" end="5"/>
                                            </p:txEl>
                                          </p:spTgt>
                                        </p:tgtEl>
                                        <p:attrNameLst>
                                          <p:attrName>style.visibility</p:attrName>
                                        </p:attrNameLst>
                                      </p:cBhvr>
                                      <p:to>
                                        <p:strVal val="visible"/>
                                      </p:to>
                                    </p:set>
                                    <p:animEffect transition="in" filter="wipe(down)">
                                      <p:cBhvr>
                                        <p:cTn id="25" dur="500"/>
                                        <p:tgtEl>
                                          <p:spTgt spid="14">
                                            <p:txEl>
                                              <p:pRg st="5" end="5"/>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14">
                                            <p:txEl>
                                              <p:pRg st="6" end="6"/>
                                            </p:txEl>
                                          </p:spTgt>
                                        </p:tgtEl>
                                        <p:attrNameLst>
                                          <p:attrName>style.visibility</p:attrName>
                                        </p:attrNameLst>
                                      </p:cBhvr>
                                      <p:to>
                                        <p:strVal val="visible"/>
                                      </p:to>
                                    </p:set>
                                    <p:animEffect transition="in" filter="wipe(down)">
                                      <p:cBhvr>
                                        <p:cTn id="28" dur="500"/>
                                        <p:tgtEl>
                                          <p:spTgt spid="14">
                                            <p:txEl>
                                              <p:pRg st="6" end="6"/>
                                            </p:txEl>
                                          </p:spTgt>
                                        </p:tgtEl>
                                      </p:cBhvr>
                                    </p:animEffect>
                                  </p:childTnLst>
                                </p:cTn>
                              </p:par>
                              <p:par>
                                <p:cTn id="29" presetID="22" presetClass="entr" presetSubtype="4" fill="hold" nodeType="withEffect">
                                  <p:stCondLst>
                                    <p:cond delay="0"/>
                                  </p:stCondLst>
                                  <p:childTnLst>
                                    <p:set>
                                      <p:cBhvr>
                                        <p:cTn id="30" dur="1" fill="hold">
                                          <p:stCondLst>
                                            <p:cond delay="0"/>
                                          </p:stCondLst>
                                        </p:cTn>
                                        <p:tgtEl>
                                          <p:spTgt spid="14">
                                            <p:txEl>
                                              <p:pRg st="7" end="7"/>
                                            </p:txEl>
                                          </p:spTgt>
                                        </p:tgtEl>
                                        <p:attrNameLst>
                                          <p:attrName>style.visibility</p:attrName>
                                        </p:attrNameLst>
                                      </p:cBhvr>
                                      <p:to>
                                        <p:strVal val="visible"/>
                                      </p:to>
                                    </p:set>
                                    <p:animEffect transition="in" filter="wipe(down)">
                                      <p:cBhvr>
                                        <p:cTn id="31" dur="500"/>
                                        <p:tgtEl>
                                          <p:spTgt spid="14">
                                            <p:txEl>
                                              <p:pRg st="7" end="7"/>
                                            </p:txEl>
                                          </p:spTgt>
                                        </p:tgtEl>
                                      </p:cBhvr>
                                    </p:animEffect>
                                  </p:childTnLst>
                                </p:cTn>
                              </p:par>
                              <p:par>
                                <p:cTn id="32" presetID="22" presetClass="entr" presetSubtype="4" fill="hold"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wipe(down)">
                                      <p:cBhvr>
                                        <p:cTn id="34" dur="500"/>
                                        <p:tgtEl>
                                          <p:spTgt spid="2"/>
                                        </p:tgtEl>
                                      </p:cBhvr>
                                    </p:animEffect>
                                  </p:childTnLst>
                                </p:cTn>
                              </p:par>
                              <p:par>
                                <p:cTn id="35" presetID="22" presetClass="entr" presetSubtype="4"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down)">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Thực hành xây dựng Cơ sở dữ liệu GIS Phủ Lý</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Số hóa dữ liệu từ ảnh vệ tinh/bản đồ</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80</a:t>
            </a:fld>
            <a:endParaRPr lang="en-US"/>
          </a:p>
        </p:txBody>
      </p:sp>
      <p:pic>
        <p:nvPicPr>
          <p:cNvPr id="2" name="Picture 1">
            <a:extLst>
              <a:ext uri="{FF2B5EF4-FFF2-40B4-BE49-F238E27FC236}">
                <a16:creationId xmlns:a16="http://schemas.microsoft.com/office/drawing/2014/main" id="{2C8603BF-CDEE-40D0-B81E-65943C62B4FD}"/>
              </a:ext>
            </a:extLst>
          </p:cNvPr>
          <p:cNvPicPr>
            <a:picLocks noChangeAspect="1"/>
          </p:cNvPicPr>
          <p:nvPr/>
        </p:nvPicPr>
        <p:blipFill>
          <a:blip r:embed="rId2"/>
          <a:stretch>
            <a:fillRect/>
          </a:stretch>
        </p:blipFill>
        <p:spPr>
          <a:xfrm>
            <a:off x="2361868" y="2011852"/>
            <a:ext cx="4420263" cy="4344488"/>
          </a:xfrm>
          <a:prstGeom prst="rect">
            <a:avLst/>
          </a:prstGeom>
        </p:spPr>
      </p:pic>
    </p:spTree>
    <p:extLst>
      <p:ext uri="{BB962C8B-B14F-4D97-AF65-F5344CB8AC3E}">
        <p14:creationId xmlns:p14="http://schemas.microsoft.com/office/powerpoint/2010/main" val="311234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down)">
                                      <p:cBhvr>
                                        <p:cTn id="7"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Thực hành xây dựng Cơ sở dữ liệu GIS Phủ Lý</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Số hóa dữ liệu từ ảnh vệ tinh/bản đồ</a:t>
            </a:r>
          </a:p>
          <a:p>
            <a:pPr lvl="1">
              <a:buClr>
                <a:srgbClr val="514843"/>
              </a:buClr>
            </a:pPr>
            <a:r>
              <a:rPr lang="en-US"/>
              <a:t>Bổ sung các thuộc tính cho đối tượng Vùng (sân vận động, hồ nước,…), Point (tòa nhà, cửa hàng, …),…</a:t>
            </a:r>
          </a:p>
          <a:p>
            <a:pPr lvl="1">
              <a:buClr>
                <a:srgbClr val="514843"/>
              </a:buClr>
            </a:pPr>
            <a:endParaRPr lang="en-US"/>
          </a:p>
          <a:p>
            <a:pPr lvl="1">
              <a:buClr>
                <a:srgbClr val="514843"/>
              </a:buClr>
            </a:pPr>
            <a:endParaRPr lang="en-US"/>
          </a:p>
          <a:p>
            <a:pPr lvl="1">
              <a:buClr>
                <a:srgbClr val="514843"/>
              </a:buClr>
            </a:pPr>
            <a:endParaRPr lang="en-US"/>
          </a:p>
          <a:p>
            <a:pPr lvl="1">
              <a:buClr>
                <a:srgbClr val="514843"/>
              </a:buClr>
            </a:pPr>
            <a:r>
              <a:rPr lang="en-US"/>
              <a:t>Cập nhật thông tin cho trường thuộc tinh Pois, Water</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81</a:t>
            </a:fld>
            <a:endParaRPr lang="en-US"/>
          </a:p>
        </p:txBody>
      </p:sp>
      <p:pic>
        <p:nvPicPr>
          <p:cNvPr id="5" name="Picture 4">
            <a:extLst>
              <a:ext uri="{FF2B5EF4-FFF2-40B4-BE49-F238E27FC236}">
                <a16:creationId xmlns:a16="http://schemas.microsoft.com/office/drawing/2014/main" id="{B446361E-1E98-4D13-9708-26E1E67FFD9C}"/>
              </a:ext>
            </a:extLst>
          </p:cNvPr>
          <p:cNvPicPr>
            <a:picLocks noChangeAspect="1"/>
          </p:cNvPicPr>
          <p:nvPr/>
        </p:nvPicPr>
        <p:blipFill>
          <a:blip r:embed="rId2"/>
          <a:stretch>
            <a:fillRect/>
          </a:stretch>
        </p:blipFill>
        <p:spPr>
          <a:xfrm>
            <a:off x="1122272" y="2624384"/>
            <a:ext cx="6899455" cy="981846"/>
          </a:xfrm>
          <a:prstGeom prst="rect">
            <a:avLst/>
          </a:prstGeom>
        </p:spPr>
      </p:pic>
      <p:pic>
        <p:nvPicPr>
          <p:cNvPr id="7" name="Picture 6">
            <a:extLst>
              <a:ext uri="{FF2B5EF4-FFF2-40B4-BE49-F238E27FC236}">
                <a16:creationId xmlns:a16="http://schemas.microsoft.com/office/drawing/2014/main" id="{2F0E5DCB-BE6D-4CE1-84BA-DB3AE2271F70}"/>
              </a:ext>
            </a:extLst>
          </p:cNvPr>
          <p:cNvPicPr>
            <a:picLocks noChangeAspect="1"/>
          </p:cNvPicPr>
          <p:nvPr/>
        </p:nvPicPr>
        <p:blipFill>
          <a:blip r:embed="rId3"/>
          <a:stretch>
            <a:fillRect/>
          </a:stretch>
        </p:blipFill>
        <p:spPr>
          <a:xfrm>
            <a:off x="1122272" y="3981511"/>
            <a:ext cx="6899455" cy="1123373"/>
          </a:xfrm>
          <a:prstGeom prst="rect">
            <a:avLst/>
          </a:prstGeom>
        </p:spPr>
      </p:pic>
      <p:pic>
        <p:nvPicPr>
          <p:cNvPr id="8" name="Picture 7">
            <a:extLst>
              <a:ext uri="{FF2B5EF4-FFF2-40B4-BE49-F238E27FC236}">
                <a16:creationId xmlns:a16="http://schemas.microsoft.com/office/drawing/2014/main" id="{8ED0ED92-ED8D-4485-89B0-9F0A2AEA7069}"/>
              </a:ext>
            </a:extLst>
          </p:cNvPr>
          <p:cNvPicPr>
            <a:picLocks noChangeAspect="1"/>
          </p:cNvPicPr>
          <p:nvPr/>
        </p:nvPicPr>
        <p:blipFill>
          <a:blip r:embed="rId4"/>
          <a:stretch>
            <a:fillRect/>
          </a:stretch>
        </p:blipFill>
        <p:spPr>
          <a:xfrm>
            <a:off x="1122272" y="5121694"/>
            <a:ext cx="6899455" cy="1264900"/>
          </a:xfrm>
          <a:prstGeom prst="rect">
            <a:avLst/>
          </a:prstGeom>
        </p:spPr>
      </p:pic>
    </p:spTree>
    <p:extLst>
      <p:ext uri="{BB962C8B-B14F-4D97-AF65-F5344CB8AC3E}">
        <p14:creationId xmlns:p14="http://schemas.microsoft.com/office/powerpoint/2010/main" val="1648378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down)">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wipe(down)">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animEffect transition="in" filter="wipe(down)">
                                      <p:cBhvr>
                                        <p:cTn id="17" dur="500"/>
                                        <p:tgtEl>
                                          <p:spTgt spid="1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Thực hành xây dựng Cơ sở dữ liệu GIS Phủ Lý</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Số hóa dữ liệu từ ảnh vệ tinh/bản đồ</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82</a:t>
            </a:fld>
            <a:endParaRPr lang="en-US"/>
          </a:p>
        </p:txBody>
      </p:sp>
      <p:pic>
        <p:nvPicPr>
          <p:cNvPr id="9" name="Picture 8">
            <a:extLst>
              <a:ext uri="{FF2B5EF4-FFF2-40B4-BE49-F238E27FC236}">
                <a16:creationId xmlns:a16="http://schemas.microsoft.com/office/drawing/2014/main" id="{7A669686-C4A3-40FD-BFF1-D6A21DD4D1AF}"/>
              </a:ext>
            </a:extLst>
          </p:cNvPr>
          <p:cNvPicPr>
            <a:picLocks noChangeAspect="1"/>
          </p:cNvPicPr>
          <p:nvPr/>
        </p:nvPicPr>
        <p:blipFill>
          <a:blip r:embed="rId2"/>
          <a:stretch>
            <a:fillRect/>
          </a:stretch>
        </p:blipFill>
        <p:spPr>
          <a:xfrm>
            <a:off x="1261487" y="2027208"/>
            <a:ext cx="6621025" cy="4329132"/>
          </a:xfrm>
          <a:prstGeom prst="rect">
            <a:avLst/>
          </a:prstGeom>
        </p:spPr>
      </p:pic>
    </p:spTree>
    <p:extLst>
      <p:ext uri="{BB962C8B-B14F-4D97-AF65-F5344CB8AC3E}">
        <p14:creationId xmlns:p14="http://schemas.microsoft.com/office/powerpoint/2010/main" val="1801445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down)">
                                      <p:cBhvr>
                                        <p:cTn id="7"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Thực hành xây dựng Cơ sở dữ liệu GIS Phủ Lý</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Số hóa dữ liệu từ ảnh vệ tinh/bản đồ</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83</a:t>
            </a:fld>
            <a:endParaRPr lang="en-US"/>
          </a:p>
        </p:txBody>
      </p:sp>
      <p:pic>
        <p:nvPicPr>
          <p:cNvPr id="2" name="Picture 1">
            <a:extLst>
              <a:ext uri="{FF2B5EF4-FFF2-40B4-BE49-F238E27FC236}">
                <a16:creationId xmlns:a16="http://schemas.microsoft.com/office/drawing/2014/main" id="{712F6E05-FC49-4246-88FE-90ECB3996BF5}"/>
              </a:ext>
            </a:extLst>
          </p:cNvPr>
          <p:cNvPicPr>
            <a:picLocks noChangeAspect="1"/>
          </p:cNvPicPr>
          <p:nvPr/>
        </p:nvPicPr>
        <p:blipFill>
          <a:blip r:embed="rId2"/>
          <a:stretch>
            <a:fillRect/>
          </a:stretch>
        </p:blipFill>
        <p:spPr>
          <a:xfrm>
            <a:off x="2357416" y="2018585"/>
            <a:ext cx="4428603" cy="4337759"/>
          </a:xfrm>
          <a:prstGeom prst="rect">
            <a:avLst/>
          </a:prstGeom>
        </p:spPr>
      </p:pic>
    </p:spTree>
    <p:extLst>
      <p:ext uri="{BB962C8B-B14F-4D97-AF65-F5344CB8AC3E}">
        <p14:creationId xmlns:p14="http://schemas.microsoft.com/office/powerpoint/2010/main" val="2402078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down)">
                                      <p:cBhvr>
                                        <p:cTn id="7"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Thực hành xây dựng Cơ sở dữ liệu GIS Phủ Lý</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Cập nhật dữ liệu từ ảnh vệ tinh</a:t>
            </a:r>
          </a:p>
          <a:p>
            <a:pPr lvl="1">
              <a:buClr>
                <a:srgbClr val="514843"/>
              </a:buClr>
            </a:pPr>
            <a:r>
              <a:rPr lang="en-US" b="1"/>
              <a:t>Mục đích</a:t>
            </a:r>
            <a:r>
              <a:rPr lang="en-US"/>
              <a:t>: Bổ sung hoàn thiện cơ sở dữ liệu tim đường giao thông</a:t>
            </a:r>
          </a:p>
          <a:p>
            <a:pPr lvl="1">
              <a:buClr>
                <a:srgbClr val="514843"/>
              </a:buClr>
            </a:pPr>
            <a:r>
              <a:rPr lang="en-US" b="1"/>
              <a:t>Yêu cầu</a:t>
            </a:r>
            <a:r>
              <a:rPr lang="en-US"/>
              <a:t>: Nắm vững cách nắn ảnh và sử dụng công cụ số hóa, cập nhật dữ liệu</a:t>
            </a:r>
          </a:p>
          <a:p>
            <a:pPr lvl="1">
              <a:buClr>
                <a:srgbClr val="514843"/>
              </a:buClr>
            </a:pPr>
            <a:r>
              <a:rPr lang="en-US" b="1"/>
              <a:t>Bài tập</a:t>
            </a:r>
            <a:r>
              <a:rPr lang="en-US"/>
              <a:t>: Nắn ảnh vệ tinh và cập nhật bản đồ giao thông</a:t>
            </a:r>
          </a:p>
          <a:p>
            <a:pPr marL="457177" lvl="1" indent="0">
              <a:buClr>
                <a:srgbClr val="514843"/>
              </a:buClr>
              <a:buNone/>
            </a:pPr>
            <a:endParaRPr lang="en-US"/>
          </a:p>
          <a:p>
            <a:pPr marL="457177" lvl="1" indent="0">
              <a:buClr>
                <a:srgbClr val="514843"/>
              </a:buClr>
              <a:buNone/>
            </a:pPr>
            <a:r>
              <a:rPr lang="en-US"/>
              <a:t>Để sử dụng dữ liệu ảnh vệ tinh hoặc ảnh scan, ArcMap cung cấp cho người dùng công cụ nắn ảnh, sử dụng thanh công cụ </a:t>
            </a:r>
            <a:r>
              <a:rPr lang="en-US" b="1"/>
              <a:t>Georeferencing</a:t>
            </a:r>
            <a:r>
              <a:rPr lang="en-US"/>
              <a:t>.</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84</a:t>
            </a:fld>
            <a:endParaRPr lang="en-US"/>
          </a:p>
        </p:txBody>
      </p:sp>
    </p:spTree>
    <p:extLst>
      <p:ext uri="{BB962C8B-B14F-4D97-AF65-F5344CB8AC3E}">
        <p14:creationId xmlns:p14="http://schemas.microsoft.com/office/powerpoint/2010/main" val="1612061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down)">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wipe(down)">
                                      <p:cBhvr>
                                        <p:cTn id="12" dur="500"/>
                                        <p:tgtEl>
                                          <p:spTgt spid="14">
                                            <p:txEl>
                                              <p:pRg st="1" end="1"/>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animEffect transition="in" filter="wipe(down)">
                                      <p:cBhvr>
                                        <p:cTn id="15" dur="500"/>
                                        <p:tgtEl>
                                          <p:spTgt spid="14">
                                            <p:txEl>
                                              <p:pRg st="2" end="2"/>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14">
                                            <p:txEl>
                                              <p:pRg st="3" end="3"/>
                                            </p:txEl>
                                          </p:spTgt>
                                        </p:tgtEl>
                                        <p:attrNameLst>
                                          <p:attrName>style.visibility</p:attrName>
                                        </p:attrNameLst>
                                      </p:cBhvr>
                                      <p:to>
                                        <p:strVal val="visible"/>
                                      </p:to>
                                    </p:set>
                                    <p:animEffect transition="in" filter="wipe(down)">
                                      <p:cBhvr>
                                        <p:cTn id="18" dur="500"/>
                                        <p:tgtEl>
                                          <p:spTgt spid="1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4">
                                            <p:txEl>
                                              <p:pRg st="5" end="5"/>
                                            </p:txEl>
                                          </p:spTgt>
                                        </p:tgtEl>
                                        <p:attrNameLst>
                                          <p:attrName>style.visibility</p:attrName>
                                        </p:attrNameLst>
                                      </p:cBhvr>
                                      <p:to>
                                        <p:strVal val="visible"/>
                                      </p:to>
                                    </p:set>
                                    <p:animEffect transition="in" filter="wipe(down)">
                                      <p:cBhvr>
                                        <p:cTn id="23" dur="500"/>
                                        <p:tgtEl>
                                          <p:spTgt spid="1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Thực hành xây dựng Cơ sở dữ liệu GIS Phủ Lý</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Cập nhật dữ liệu từ ảnh vệ tinh</a:t>
            </a:r>
          </a:p>
          <a:p>
            <a:pPr marL="457177" lvl="1" indent="0">
              <a:buClr>
                <a:srgbClr val="514843"/>
              </a:buClr>
              <a:buNone/>
            </a:pPr>
            <a:r>
              <a:rPr lang="en-US" b="1"/>
              <a:t>Nắn ảnh vệ tinh</a:t>
            </a:r>
          </a:p>
          <a:p>
            <a:pPr lvl="1">
              <a:buClr>
                <a:srgbClr val="514843"/>
              </a:buClr>
            </a:pPr>
            <a:r>
              <a:rPr lang="en-US"/>
              <a:t>Khởi động phần mềm ArcMap chọn </a:t>
            </a:r>
            <a:r>
              <a:rPr lang="en-US" b="1"/>
              <a:t>New Empty Map</a:t>
            </a:r>
            <a:r>
              <a:rPr lang="en-US"/>
              <a:t> và thêm vào bản đồ hai lớp dữ liệu</a:t>
            </a:r>
            <a:r>
              <a:rPr lang="en-US" b="1"/>
              <a:t> TimDuong_PL_WGS.shp</a:t>
            </a:r>
            <a:r>
              <a:rPr lang="en-US"/>
              <a:t>.</a:t>
            </a:r>
          </a:p>
          <a:p>
            <a:pPr lvl="1">
              <a:buClr>
                <a:srgbClr val="514843"/>
              </a:buClr>
            </a:pPr>
            <a:r>
              <a:rPr lang="en-US"/>
              <a:t>Trên ArcMap vào Menu </a:t>
            </a:r>
            <a:r>
              <a:rPr lang="en-US" b="1"/>
              <a:t>Customize/ Toolbars/ Georeferencing</a:t>
            </a:r>
            <a:r>
              <a:rPr lang="en-US"/>
              <a:t> xuất hiện thanh công cụ </a:t>
            </a:r>
            <a:r>
              <a:rPr lang="en-US" b="1"/>
              <a:t>Georeferencing</a:t>
            </a:r>
          </a:p>
          <a:p>
            <a:pPr lvl="1">
              <a:buClr>
                <a:srgbClr val="514843"/>
              </a:buClr>
            </a:pPr>
            <a:endParaRPr lang="en-US" b="1"/>
          </a:p>
          <a:p>
            <a:pPr lvl="1">
              <a:buClr>
                <a:srgbClr val="514843"/>
              </a:buClr>
            </a:pPr>
            <a:endParaRPr lang="en-US" b="1"/>
          </a:p>
          <a:p>
            <a:pPr lvl="1">
              <a:buClr>
                <a:srgbClr val="514843"/>
              </a:buClr>
            </a:pPr>
            <a:r>
              <a:rPr lang="en-US"/>
              <a:t>Nhấp chuột trái vào nút </a:t>
            </a:r>
            <a:r>
              <a:rPr lang="en-US" b="1"/>
              <a:t>Add Data </a:t>
            </a:r>
            <a:r>
              <a:rPr lang="en-US"/>
              <a:t>và thêm vào bản đồ ảnh </a:t>
            </a:r>
            <a:r>
              <a:rPr lang="en-US" b="1"/>
              <a:t>ChauSon.jpg</a:t>
            </a:r>
            <a:r>
              <a:rPr lang="en-US"/>
              <a:t>.</a:t>
            </a:r>
          </a:p>
          <a:p>
            <a:pPr lvl="1">
              <a:buClr>
                <a:srgbClr val="514843"/>
              </a:buClr>
            </a:pPr>
            <a:r>
              <a:rPr lang="en-US"/>
              <a:t>Trên thanh công cụ </a:t>
            </a:r>
            <a:r>
              <a:rPr lang="en-US" b="1"/>
              <a:t>Georeferencing</a:t>
            </a:r>
            <a:r>
              <a:rPr lang="en-US"/>
              <a:t> chọn </a:t>
            </a:r>
            <a:r>
              <a:rPr lang="en-US" b="1"/>
              <a:t>Georeferencing/</a:t>
            </a:r>
            <a:r>
              <a:rPr lang="en-US"/>
              <a:t> </a:t>
            </a:r>
            <a:r>
              <a:rPr lang="en-US" b="1"/>
              <a:t>Fit To Display </a:t>
            </a:r>
            <a:r>
              <a:rPr lang="en-US"/>
              <a:t>khi đó ArcMap sẽ hiển thị hình ảnh như sau:</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85</a:t>
            </a:fld>
            <a:endParaRPr lang="en-US"/>
          </a:p>
        </p:txBody>
      </p:sp>
      <p:sp>
        <p:nvSpPr>
          <p:cNvPr id="6" name="Footer Placeholder 5">
            <a:extLst>
              <a:ext uri="{FF2B5EF4-FFF2-40B4-BE49-F238E27FC236}">
                <a16:creationId xmlns:a16="http://schemas.microsoft.com/office/drawing/2014/main" id="{692C0077-4F36-42B4-8185-2A5470C83BC4}"/>
              </a:ext>
            </a:extLst>
          </p:cNvPr>
          <p:cNvSpPr>
            <a:spLocks noGrp="1"/>
          </p:cNvSpPr>
          <p:nvPr>
            <p:ph type="ftr" sz="quarter" idx="11"/>
          </p:nvPr>
        </p:nvSpPr>
        <p:spPr/>
        <p:txBody>
          <a:bodyPr/>
          <a:lstStyle/>
          <a:p>
            <a:r>
              <a:rPr lang="en-US"/>
              <a:t>NGUYỄN VĂN CHUNG</a:t>
            </a:r>
          </a:p>
        </p:txBody>
      </p:sp>
      <p:pic>
        <p:nvPicPr>
          <p:cNvPr id="2" name="Picture 1">
            <a:extLst>
              <a:ext uri="{FF2B5EF4-FFF2-40B4-BE49-F238E27FC236}">
                <a16:creationId xmlns:a16="http://schemas.microsoft.com/office/drawing/2014/main" id="{FD1549C6-7AAF-47C1-B237-D1EFD86F2A58}"/>
              </a:ext>
            </a:extLst>
          </p:cNvPr>
          <p:cNvPicPr>
            <a:picLocks noChangeAspect="1"/>
          </p:cNvPicPr>
          <p:nvPr/>
        </p:nvPicPr>
        <p:blipFill>
          <a:blip r:embed="rId2"/>
          <a:stretch>
            <a:fillRect/>
          </a:stretch>
        </p:blipFill>
        <p:spPr>
          <a:xfrm>
            <a:off x="1334542" y="3685309"/>
            <a:ext cx="6938836" cy="549117"/>
          </a:xfrm>
          <a:prstGeom prst="rect">
            <a:avLst/>
          </a:prstGeom>
        </p:spPr>
      </p:pic>
    </p:spTree>
    <p:extLst>
      <p:ext uri="{BB962C8B-B14F-4D97-AF65-F5344CB8AC3E}">
        <p14:creationId xmlns:p14="http://schemas.microsoft.com/office/powerpoint/2010/main" val="4061031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animEffect transition="in" filter="wipe(down)">
                                      <p:cBhvr>
                                        <p:cTn id="7" dur="500"/>
                                        <p:tgtEl>
                                          <p:spTgt spid="1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wipe(down)">
                                      <p:cBhvr>
                                        <p:cTn id="12" dur="500"/>
                                        <p:tgtEl>
                                          <p:spTgt spid="14">
                                            <p:txEl>
                                              <p:pRg st="2" end="2"/>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animEffect transition="in" filter="wipe(down)">
                                      <p:cBhvr>
                                        <p:cTn id="15" dur="500"/>
                                        <p:tgtEl>
                                          <p:spTgt spid="14">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down)">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4">
                                            <p:txEl>
                                              <p:pRg st="6" end="6"/>
                                            </p:txEl>
                                          </p:spTgt>
                                        </p:tgtEl>
                                        <p:attrNameLst>
                                          <p:attrName>style.visibility</p:attrName>
                                        </p:attrNameLst>
                                      </p:cBhvr>
                                      <p:to>
                                        <p:strVal val="visible"/>
                                      </p:to>
                                    </p:set>
                                    <p:animEffect transition="in" filter="wipe(down)">
                                      <p:cBhvr>
                                        <p:cTn id="25" dur="500"/>
                                        <p:tgtEl>
                                          <p:spTgt spid="14">
                                            <p:txEl>
                                              <p:pRg st="6" end="6"/>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14">
                                            <p:txEl>
                                              <p:pRg st="7" end="7"/>
                                            </p:txEl>
                                          </p:spTgt>
                                        </p:tgtEl>
                                        <p:attrNameLst>
                                          <p:attrName>style.visibility</p:attrName>
                                        </p:attrNameLst>
                                      </p:cBhvr>
                                      <p:to>
                                        <p:strVal val="visible"/>
                                      </p:to>
                                    </p:set>
                                    <p:animEffect transition="in" filter="wipe(down)">
                                      <p:cBhvr>
                                        <p:cTn id="28" dur="500"/>
                                        <p:tgtEl>
                                          <p:spTgt spid="1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Thực hành xây dựng Cơ sở dữ liệu GIS Phủ Lý</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Cập nhật dữ liệu từ ảnh vệ tinh</a:t>
            </a:r>
          </a:p>
          <a:p>
            <a:pPr marL="457177" lvl="1" indent="0">
              <a:buClr>
                <a:srgbClr val="514843"/>
              </a:buClr>
              <a:buNone/>
            </a:pPr>
            <a:r>
              <a:rPr lang="en-US" b="1"/>
              <a:t>Nắn ảnh vệ tinh</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86</a:t>
            </a:fld>
            <a:endParaRPr lang="en-US"/>
          </a:p>
        </p:txBody>
      </p:sp>
      <p:sp>
        <p:nvSpPr>
          <p:cNvPr id="6" name="Footer Placeholder 5">
            <a:extLst>
              <a:ext uri="{FF2B5EF4-FFF2-40B4-BE49-F238E27FC236}">
                <a16:creationId xmlns:a16="http://schemas.microsoft.com/office/drawing/2014/main" id="{692C0077-4F36-42B4-8185-2A5470C83BC4}"/>
              </a:ext>
            </a:extLst>
          </p:cNvPr>
          <p:cNvSpPr>
            <a:spLocks noGrp="1"/>
          </p:cNvSpPr>
          <p:nvPr>
            <p:ph type="ftr" sz="quarter" idx="11"/>
          </p:nvPr>
        </p:nvSpPr>
        <p:spPr/>
        <p:txBody>
          <a:bodyPr/>
          <a:lstStyle/>
          <a:p>
            <a:r>
              <a:rPr lang="en-US"/>
              <a:t>NGUYỄN VĂN CHUNG</a:t>
            </a:r>
          </a:p>
        </p:txBody>
      </p:sp>
      <p:pic>
        <p:nvPicPr>
          <p:cNvPr id="5" name="Picture 4">
            <a:extLst>
              <a:ext uri="{FF2B5EF4-FFF2-40B4-BE49-F238E27FC236}">
                <a16:creationId xmlns:a16="http://schemas.microsoft.com/office/drawing/2014/main" id="{CBEAD7E0-E8CF-4E5E-BCA3-0EEBAC08D3D1}"/>
              </a:ext>
            </a:extLst>
          </p:cNvPr>
          <p:cNvPicPr>
            <a:picLocks noChangeAspect="1"/>
          </p:cNvPicPr>
          <p:nvPr/>
        </p:nvPicPr>
        <p:blipFill>
          <a:blip r:embed="rId2"/>
          <a:stretch>
            <a:fillRect/>
          </a:stretch>
        </p:blipFill>
        <p:spPr>
          <a:xfrm>
            <a:off x="1364376" y="2424989"/>
            <a:ext cx="6414112" cy="3924424"/>
          </a:xfrm>
          <a:prstGeom prst="rect">
            <a:avLst/>
          </a:prstGeom>
        </p:spPr>
      </p:pic>
    </p:spTree>
    <p:extLst>
      <p:ext uri="{BB962C8B-B14F-4D97-AF65-F5344CB8AC3E}">
        <p14:creationId xmlns:p14="http://schemas.microsoft.com/office/powerpoint/2010/main" val="278593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Thực hành xây dựng Cơ sở dữ liệu GIS Phủ Lý</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Cập nhật dữ liệu từ ảnh vệ tinh</a:t>
            </a:r>
          </a:p>
          <a:p>
            <a:pPr marL="457177" lvl="1" indent="0">
              <a:buClr>
                <a:srgbClr val="514843"/>
              </a:buClr>
              <a:buNone/>
            </a:pPr>
            <a:r>
              <a:rPr lang="en-US" b="1"/>
              <a:t>Nắn ảnh vệ tinh</a:t>
            </a:r>
          </a:p>
          <a:p>
            <a:pPr lvl="1">
              <a:buClr>
                <a:srgbClr val="514843"/>
              </a:buClr>
            </a:pPr>
            <a:r>
              <a:rPr lang="en-US"/>
              <a:t>Nắn ảnh bằng cách bổ sung các liên kết giữa ảnh viễn thám </a:t>
            </a:r>
            <a:r>
              <a:rPr lang="en-US" b="1"/>
              <a:t>ChauSon.jpg</a:t>
            </a:r>
            <a:r>
              <a:rPr lang="en-US"/>
              <a:t> và lớp </a:t>
            </a:r>
            <a:r>
              <a:rPr lang="en-US" b="1"/>
              <a:t>“TimDuong_PL_WGS”</a:t>
            </a:r>
            <a:r>
              <a:rPr lang="en-US"/>
              <a:t>.</a:t>
            </a:r>
          </a:p>
          <a:p>
            <a:pPr lvl="1">
              <a:buClr>
                <a:srgbClr val="514843"/>
              </a:buClr>
            </a:pPr>
            <a:r>
              <a:rPr lang="en-US"/>
              <a:t>Đầu tiên chọn 1 điểm ở ngã tư hoặc ngã ba của đường giao thông ở trên ảnh vệ tinh, sau đó chọn 1 điểm tương ứng trên lớp </a:t>
            </a:r>
            <a:r>
              <a:rPr lang="en-US" b="1"/>
              <a:t>“TimDuong_PL_WGS”</a:t>
            </a:r>
            <a:r>
              <a:rPr lang="en-US"/>
              <a:t>.</a:t>
            </a:r>
          </a:p>
          <a:p>
            <a:pPr lvl="1">
              <a:buClr>
                <a:srgbClr val="514843"/>
              </a:buClr>
            </a:pPr>
            <a:r>
              <a:rPr lang="en-US"/>
              <a:t>Vào </a:t>
            </a:r>
            <a:r>
              <a:rPr lang="en-US" b="1"/>
              <a:t>Editor/Start Editing</a:t>
            </a:r>
            <a:r>
              <a:rPr lang="en-US"/>
              <a:t>, Chọn layer </a:t>
            </a:r>
            <a:r>
              <a:rPr lang="en-US" b="1"/>
              <a:t>TimDuong_PL_WGS</a:t>
            </a:r>
          </a:p>
          <a:p>
            <a:pPr lvl="1">
              <a:buClr>
                <a:srgbClr val="514843"/>
              </a:buClr>
            </a:pPr>
            <a:r>
              <a:rPr lang="en-US"/>
              <a:t>Nhấp vào nút </a:t>
            </a:r>
            <a:r>
              <a:rPr lang="en-US" b="1"/>
              <a:t>Add Control Points</a:t>
            </a:r>
            <a:r>
              <a:rPr lang="en-US"/>
              <a:t>      trên thanh công cụ </a:t>
            </a:r>
            <a:r>
              <a:rPr lang="en-US" b="1"/>
              <a:t>Georeferencing</a:t>
            </a:r>
            <a:r>
              <a:rPr lang="en-US"/>
              <a:t>.</a:t>
            </a:r>
          </a:p>
          <a:p>
            <a:pPr lvl="1">
              <a:buClr>
                <a:srgbClr val="514843"/>
              </a:buClr>
            </a:pPr>
            <a:r>
              <a:rPr lang="en-US"/>
              <a:t>Sau khi chọn 1 điểm nắn, tiếp tục làm như bước trên để chọn thêm 3 điểm nắn nữa với quy tắc: chọn 1 điểm nắn trên ảnh vệ tinh rồi chọn 1 điểm tương ứng trên lớp </a:t>
            </a:r>
            <a:r>
              <a:rPr lang="en-US" b="1"/>
              <a:t>TimDuong_PL_WGS</a:t>
            </a:r>
            <a:r>
              <a:rPr lang="en-US"/>
              <a:t> sử dụng nút lệnh </a:t>
            </a:r>
            <a:r>
              <a:rPr lang="en-US" b="1"/>
              <a:t>Add Control Points</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87</a:t>
            </a:fld>
            <a:endParaRPr lang="en-US"/>
          </a:p>
        </p:txBody>
      </p:sp>
      <p:sp>
        <p:nvSpPr>
          <p:cNvPr id="6" name="Footer Placeholder 5">
            <a:extLst>
              <a:ext uri="{FF2B5EF4-FFF2-40B4-BE49-F238E27FC236}">
                <a16:creationId xmlns:a16="http://schemas.microsoft.com/office/drawing/2014/main" id="{692C0077-4F36-42B4-8185-2A5470C83BC4}"/>
              </a:ext>
            </a:extLst>
          </p:cNvPr>
          <p:cNvSpPr>
            <a:spLocks noGrp="1"/>
          </p:cNvSpPr>
          <p:nvPr>
            <p:ph type="ftr" sz="quarter" idx="11"/>
          </p:nvPr>
        </p:nvSpPr>
        <p:spPr/>
        <p:txBody>
          <a:bodyPr/>
          <a:lstStyle/>
          <a:p>
            <a:r>
              <a:rPr lang="en-US"/>
              <a:t>NGUYỄN VĂN CHUNG</a:t>
            </a:r>
          </a:p>
        </p:txBody>
      </p:sp>
      <p:pic>
        <p:nvPicPr>
          <p:cNvPr id="2" name="Picture 1">
            <a:extLst>
              <a:ext uri="{FF2B5EF4-FFF2-40B4-BE49-F238E27FC236}">
                <a16:creationId xmlns:a16="http://schemas.microsoft.com/office/drawing/2014/main" id="{FD7F08EB-6788-4206-A668-776A9B42722D}"/>
              </a:ext>
            </a:extLst>
          </p:cNvPr>
          <p:cNvPicPr>
            <a:picLocks noChangeAspect="1"/>
          </p:cNvPicPr>
          <p:nvPr/>
        </p:nvPicPr>
        <p:blipFill>
          <a:blip r:embed="rId2"/>
          <a:stretch>
            <a:fillRect/>
          </a:stretch>
        </p:blipFill>
        <p:spPr>
          <a:xfrm>
            <a:off x="5741856" y="4266347"/>
            <a:ext cx="209524" cy="209524"/>
          </a:xfrm>
          <a:prstGeom prst="rect">
            <a:avLst/>
          </a:prstGeom>
        </p:spPr>
      </p:pic>
      <p:pic>
        <p:nvPicPr>
          <p:cNvPr id="10" name="Picture 9">
            <a:extLst>
              <a:ext uri="{FF2B5EF4-FFF2-40B4-BE49-F238E27FC236}">
                <a16:creationId xmlns:a16="http://schemas.microsoft.com/office/drawing/2014/main" id="{B96D5F96-A83A-427F-856F-5D1E9F81F081}"/>
              </a:ext>
            </a:extLst>
          </p:cNvPr>
          <p:cNvPicPr>
            <a:picLocks noChangeAspect="1"/>
          </p:cNvPicPr>
          <p:nvPr/>
        </p:nvPicPr>
        <p:blipFill>
          <a:blip r:embed="rId2"/>
          <a:stretch>
            <a:fillRect/>
          </a:stretch>
        </p:blipFill>
        <p:spPr>
          <a:xfrm>
            <a:off x="2389056" y="6042059"/>
            <a:ext cx="209524" cy="209524"/>
          </a:xfrm>
          <a:prstGeom prst="rect">
            <a:avLst/>
          </a:prstGeom>
        </p:spPr>
      </p:pic>
    </p:spTree>
    <p:extLst>
      <p:ext uri="{BB962C8B-B14F-4D97-AF65-F5344CB8AC3E}">
        <p14:creationId xmlns:p14="http://schemas.microsoft.com/office/powerpoint/2010/main" val="750626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animEffect transition="in" filter="wipe(down)">
                                      <p:cBhvr>
                                        <p:cTn id="7" dur="500"/>
                                        <p:tgtEl>
                                          <p:spTgt spid="14">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4">
                                            <p:txEl>
                                              <p:pRg st="3" end="3"/>
                                            </p:txEl>
                                          </p:spTgt>
                                        </p:tgtEl>
                                        <p:attrNameLst>
                                          <p:attrName>style.visibility</p:attrName>
                                        </p:attrNameLst>
                                      </p:cBhvr>
                                      <p:to>
                                        <p:strVal val="visible"/>
                                      </p:to>
                                    </p:set>
                                    <p:animEffect transition="in" filter="wipe(down)">
                                      <p:cBhvr>
                                        <p:cTn id="10" dur="500"/>
                                        <p:tgtEl>
                                          <p:spTgt spid="14">
                                            <p:txEl>
                                              <p:pRg st="3" end="3"/>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14">
                                            <p:txEl>
                                              <p:pRg st="4" end="4"/>
                                            </p:txEl>
                                          </p:spTgt>
                                        </p:tgtEl>
                                        <p:attrNameLst>
                                          <p:attrName>style.visibility</p:attrName>
                                        </p:attrNameLst>
                                      </p:cBhvr>
                                      <p:to>
                                        <p:strVal val="visible"/>
                                      </p:to>
                                    </p:set>
                                    <p:animEffect transition="in" filter="wipe(down)">
                                      <p:cBhvr>
                                        <p:cTn id="13" dur="500"/>
                                        <p:tgtEl>
                                          <p:spTgt spid="14">
                                            <p:txEl>
                                              <p:pRg st="4" end="4"/>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14">
                                            <p:txEl>
                                              <p:pRg st="5" end="5"/>
                                            </p:txEl>
                                          </p:spTgt>
                                        </p:tgtEl>
                                        <p:attrNameLst>
                                          <p:attrName>style.visibility</p:attrName>
                                        </p:attrNameLst>
                                      </p:cBhvr>
                                      <p:to>
                                        <p:strVal val="visible"/>
                                      </p:to>
                                    </p:set>
                                    <p:animEffect transition="in" filter="wipe(down)">
                                      <p:cBhvr>
                                        <p:cTn id="16" dur="500"/>
                                        <p:tgtEl>
                                          <p:spTgt spid="14">
                                            <p:txEl>
                                              <p:pRg st="5" end="5"/>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14">
                                            <p:txEl>
                                              <p:pRg st="6" end="6"/>
                                            </p:txEl>
                                          </p:spTgt>
                                        </p:tgtEl>
                                        <p:attrNameLst>
                                          <p:attrName>style.visibility</p:attrName>
                                        </p:attrNameLst>
                                      </p:cBhvr>
                                      <p:to>
                                        <p:strVal val="visible"/>
                                      </p:to>
                                    </p:set>
                                    <p:animEffect transition="in" filter="wipe(down)">
                                      <p:cBhvr>
                                        <p:cTn id="19" dur="500"/>
                                        <p:tgtEl>
                                          <p:spTgt spid="14">
                                            <p:txEl>
                                              <p:pRg st="6" end="6"/>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down)">
                                      <p:cBhvr>
                                        <p:cTn id="22" dur="500"/>
                                        <p:tgtEl>
                                          <p:spTgt spid="2"/>
                                        </p:tgtEl>
                                      </p:cBhvr>
                                    </p:animEffect>
                                  </p:childTnLst>
                                </p:cTn>
                              </p:par>
                              <p:par>
                                <p:cTn id="23" presetID="22" presetClass="entr" presetSubtype="4"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down)">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Thực hành xây dựng Cơ sở dữ liệu GIS Phủ Lý</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Cập nhật dữ liệu từ ảnh vệ tinh</a:t>
            </a:r>
          </a:p>
          <a:p>
            <a:pPr marL="457177" lvl="1" indent="0">
              <a:buClr>
                <a:srgbClr val="514843"/>
              </a:buClr>
              <a:buNone/>
            </a:pPr>
            <a:r>
              <a:rPr lang="en-US" b="1"/>
              <a:t>Nắn ảnh vệ tinh</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88</a:t>
            </a:fld>
            <a:endParaRPr lang="en-US"/>
          </a:p>
        </p:txBody>
      </p:sp>
      <p:sp>
        <p:nvSpPr>
          <p:cNvPr id="6" name="Footer Placeholder 5">
            <a:extLst>
              <a:ext uri="{FF2B5EF4-FFF2-40B4-BE49-F238E27FC236}">
                <a16:creationId xmlns:a16="http://schemas.microsoft.com/office/drawing/2014/main" id="{692C0077-4F36-42B4-8185-2A5470C83BC4}"/>
              </a:ext>
            </a:extLst>
          </p:cNvPr>
          <p:cNvSpPr>
            <a:spLocks noGrp="1"/>
          </p:cNvSpPr>
          <p:nvPr>
            <p:ph type="ftr" sz="quarter" idx="11"/>
          </p:nvPr>
        </p:nvSpPr>
        <p:spPr/>
        <p:txBody>
          <a:bodyPr/>
          <a:lstStyle/>
          <a:p>
            <a:r>
              <a:rPr lang="en-US"/>
              <a:t>NGUYỄN VĂN CHUNG</a:t>
            </a:r>
          </a:p>
        </p:txBody>
      </p:sp>
      <p:pic>
        <p:nvPicPr>
          <p:cNvPr id="5" name="Picture 4">
            <a:extLst>
              <a:ext uri="{FF2B5EF4-FFF2-40B4-BE49-F238E27FC236}">
                <a16:creationId xmlns:a16="http://schemas.microsoft.com/office/drawing/2014/main" id="{BF2FF2DB-1491-4EB5-B952-BA61AB71BC34}"/>
              </a:ext>
            </a:extLst>
          </p:cNvPr>
          <p:cNvPicPr>
            <a:picLocks noChangeAspect="1"/>
          </p:cNvPicPr>
          <p:nvPr/>
        </p:nvPicPr>
        <p:blipFill>
          <a:blip r:embed="rId2"/>
          <a:stretch>
            <a:fillRect/>
          </a:stretch>
        </p:blipFill>
        <p:spPr>
          <a:xfrm>
            <a:off x="2373206" y="2368694"/>
            <a:ext cx="4397023" cy="3987646"/>
          </a:xfrm>
          <a:prstGeom prst="rect">
            <a:avLst/>
          </a:prstGeom>
        </p:spPr>
      </p:pic>
    </p:spTree>
    <p:extLst>
      <p:ext uri="{BB962C8B-B14F-4D97-AF65-F5344CB8AC3E}">
        <p14:creationId xmlns:p14="http://schemas.microsoft.com/office/powerpoint/2010/main" val="73619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Thực hành xây dựng Cơ sở dữ liệu GIS Phủ Lý</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Cập nhật dữ liệu từ ảnh vệ tinh</a:t>
            </a:r>
          </a:p>
          <a:p>
            <a:pPr marL="457177" lvl="1" indent="0">
              <a:buClr>
                <a:srgbClr val="514843"/>
              </a:buClr>
              <a:buNone/>
            </a:pPr>
            <a:r>
              <a:rPr lang="en-US" b="1"/>
              <a:t>Nắn ảnh vệ tinh</a:t>
            </a:r>
          </a:p>
          <a:p>
            <a:pPr lvl="1">
              <a:buClr>
                <a:srgbClr val="514843"/>
              </a:buClr>
            </a:pPr>
            <a:r>
              <a:rPr lang="en-US"/>
              <a:t>Trên thanh công cụ </a:t>
            </a:r>
            <a:r>
              <a:rPr lang="en-US" b="1"/>
              <a:t>Georefencing</a:t>
            </a:r>
            <a:r>
              <a:rPr lang="en-US"/>
              <a:t> nhấp chuột trái chọn nút lệnh </a:t>
            </a:r>
            <a:r>
              <a:rPr lang="en-US" b="1"/>
              <a:t>View Link Table</a:t>
            </a:r>
            <a:r>
              <a:rPr lang="en-US"/>
              <a:t>      để xem thông tin về tọa độ các điểm nắn và sai số nắn.</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89</a:t>
            </a:fld>
            <a:endParaRPr lang="en-US"/>
          </a:p>
        </p:txBody>
      </p:sp>
      <p:sp>
        <p:nvSpPr>
          <p:cNvPr id="6" name="Footer Placeholder 5">
            <a:extLst>
              <a:ext uri="{FF2B5EF4-FFF2-40B4-BE49-F238E27FC236}">
                <a16:creationId xmlns:a16="http://schemas.microsoft.com/office/drawing/2014/main" id="{692C0077-4F36-42B4-8185-2A5470C83BC4}"/>
              </a:ext>
            </a:extLst>
          </p:cNvPr>
          <p:cNvSpPr>
            <a:spLocks noGrp="1"/>
          </p:cNvSpPr>
          <p:nvPr>
            <p:ph type="ftr" sz="quarter" idx="11"/>
          </p:nvPr>
        </p:nvSpPr>
        <p:spPr/>
        <p:txBody>
          <a:bodyPr/>
          <a:lstStyle/>
          <a:p>
            <a:r>
              <a:rPr lang="en-US"/>
              <a:t>NGUYỄN VĂN CHUNG</a:t>
            </a:r>
          </a:p>
        </p:txBody>
      </p:sp>
      <p:pic>
        <p:nvPicPr>
          <p:cNvPr id="2" name="Picture 1">
            <a:extLst>
              <a:ext uri="{FF2B5EF4-FFF2-40B4-BE49-F238E27FC236}">
                <a16:creationId xmlns:a16="http://schemas.microsoft.com/office/drawing/2014/main" id="{E15B0EA7-FF79-4BEB-92E2-0B6743E22197}"/>
              </a:ext>
            </a:extLst>
          </p:cNvPr>
          <p:cNvPicPr>
            <a:picLocks noChangeAspect="1"/>
          </p:cNvPicPr>
          <p:nvPr/>
        </p:nvPicPr>
        <p:blipFill>
          <a:blip r:embed="rId2"/>
          <a:stretch>
            <a:fillRect/>
          </a:stretch>
        </p:blipFill>
        <p:spPr>
          <a:xfrm>
            <a:off x="4231711" y="2686929"/>
            <a:ext cx="209524" cy="209524"/>
          </a:xfrm>
          <a:prstGeom prst="rect">
            <a:avLst/>
          </a:prstGeom>
        </p:spPr>
      </p:pic>
      <p:pic>
        <p:nvPicPr>
          <p:cNvPr id="9" name="Picture 8">
            <a:extLst>
              <a:ext uri="{FF2B5EF4-FFF2-40B4-BE49-F238E27FC236}">
                <a16:creationId xmlns:a16="http://schemas.microsoft.com/office/drawing/2014/main" id="{14E79E3B-0E4A-4329-8EA8-1A2713295F80}"/>
              </a:ext>
            </a:extLst>
          </p:cNvPr>
          <p:cNvPicPr>
            <a:picLocks noChangeAspect="1"/>
          </p:cNvPicPr>
          <p:nvPr/>
        </p:nvPicPr>
        <p:blipFill>
          <a:blip r:embed="rId3"/>
          <a:stretch>
            <a:fillRect/>
          </a:stretch>
        </p:blipFill>
        <p:spPr>
          <a:xfrm>
            <a:off x="828676" y="3323490"/>
            <a:ext cx="7485512" cy="2868941"/>
          </a:xfrm>
          <a:prstGeom prst="rect">
            <a:avLst/>
          </a:prstGeom>
        </p:spPr>
      </p:pic>
    </p:spTree>
    <p:extLst>
      <p:ext uri="{BB962C8B-B14F-4D97-AF65-F5344CB8AC3E}">
        <p14:creationId xmlns:p14="http://schemas.microsoft.com/office/powerpoint/2010/main" val="283302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animEffect transition="in" filter="wipe(down)">
                                      <p:cBhvr>
                                        <p:cTn id="7" dur="500"/>
                                        <p:tgtEl>
                                          <p:spTgt spid="14">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Lý thuyết cần thiết</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Quy trình xây dựng và quản lý cơ sở dữ liệu</a:t>
            </a:r>
          </a:p>
          <a:p>
            <a:pPr lvl="1">
              <a:buClr>
                <a:srgbClr val="514843"/>
              </a:buClr>
            </a:pPr>
            <a:r>
              <a:rPr lang="en-US"/>
              <a:t>Kết nối thư mục</a:t>
            </a:r>
          </a:p>
          <a:p>
            <a:pPr lvl="2">
              <a:buClr>
                <a:srgbClr val="514843"/>
              </a:buClr>
            </a:pPr>
            <a:r>
              <a:rPr lang="en-US"/>
              <a:t>Nhấp trái chuột vào nút Connect to folder    trên giao diện ArcCatalog,</a:t>
            </a:r>
          </a:p>
          <a:p>
            <a:pPr lvl="2" algn="l">
              <a:buClr>
                <a:srgbClr val="514843"/>
              </a:buClr>
            </a:pPr>
            <a:r>
              <a:rPr lang="en-US"/>
              <a:t>Hộp thoại Connect to Folder      hiện</a:t>
            </a:r>
            <a:br>
              <a:rPr lang="en-US"/>
            </a:br>
            <a:r>
              <a:rPr lang="en-US"/>
              <a:t>ra, chọn folder cần kết nối dữ liệu.</a:t>
            </a:r>
          </a:p>
          <a:p>
            <a:pPr lvl="2" algn="l">
              <a:buClr>
                <a:srgbClr val="514843"/>
              </a:buClr>
            </a:pPr>
            <a:endParaRPr lang="en-US"/>
          </a:p>
          <a:p>
            <a:pPr lvl="2" algn="l">
              <a:buClr>
                <a:srgbClr val="514843"/>
              </a:buClr>
            </a:pPr>
            <a:endParaRPr lang="en-US"/>
          </a:p>
          <a:p>
            <a:pPr lvl="2" algn="l">
              <a:buClr>
                <a:srgbClr val="514843"/>
              </a:buClr>
            </a:pPr>
            <a:endParaRPr lang="en-US"/>
          </a:p>
          <a:p>
            <a:pPr lvl="2" algn="l">
              <a:buClr>
                <a:srgbClr val="514843"/>
              </a:buClr>
            </a:pPr>
            <a:endParaRPr lang="en-US"/>
          </a:p>
          <a:p>
            <a:pPr lvl="2" algn="l">
              <a:buClr>
                <a:srgbClr val="514843"/>
              </a:buClr>
            </a:pPr>
            <a:endParaRPr lang="en-US"/>
          </a:p>
          <a:p>
            <a:pPr lvl="2" algn="l">
              <a:buClr>
                <a:srgbClr val="514843"/>
              </a:buClr>
            </a:pPr>
            <a:endParaRPr lang="en-US"/>
          </a:p>
          <a:p>
            <a:pPr lvl="2" algn="l">
              <a:buClr>
                <a:srgbClr val="514843"/>
              </a:buClr>
            </a:pPr>
            <a:r>
              <a:rPr lang="en-US"/>
              <a:t>Lúc này ArcCatalog sẽ cho phép kết nối nhanh tới thư mục chứa dữ liệu. (Để ngắt kết nối nhấp chuột vào</a:t>
            </a:r>
            <a:br>
              <a:rPr lang="en-US"/>
            </a:br>
            <a:r>
              <a:rPr lang="en-US"/>
              <a:t>Thư mục kết nối sẽ biến mất khỏi cây thư mục).</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9</a:t>
            </a:fld>
            <a:endParaRPr lang="en-US"/>
          </a:p>
        </p:txBody>
      </p:sp>
      <p:pic>
        <p:nvPicPr>
          <p:cNvPr id="7" name="Picture 6">
            <a:extLst>
              <a:ext uri="{FF2B5EF4-FFF2-40B4-BE49-F238E27FC236}">
                <a16:creationId xmlns:a16="http://schemas.microsoft.com/office/drawing/2014/main" id="{D2E27313-18A2-4AFB-8BE6-5CABEC1EA548}"/>
              </a:ext>
            </a:extLst>
          </p:cNvPr>
          <p:cNvPicPr>
            <a:picLocks noChangeAspect="1"/>
          </p:cNvPicPr>
          <p:nvPr/>
        </p:nvPicPr>
        <p:blipFill>
          <a:blip r:embed="rId2"/>
          <a:stretch>
            <a:fillRect/>
          </a:stretch>
        </p:blipFill>
        <p:spPr>
          <a:xfrm>
            <a:off x="5677917" y="2646455"/>
            <a:ext cx="2857143" cy="2542857"/>
          </a:xfrm>
          <a:prstGeom prst="rect">
            <a:avLst/>
          </a:prstGeom>
        </p:spPr>
      </p:pic>
      <p:pic>
        <p:nvPicPr>
          <p:cNvPr id="8" name="Picture 7">
            <a:extLst>
              <a:ext uri="{FF2B5EF4-FFF2-40B4-BE49-F238E27FC236}">
                <a16:creationId xmlns:a16="http://schemas.microsoft.com/office/drawing/2014/main" id="{7B044B1C-E82D-4BDD-8589-FFF4E321138A}"/>
              </a:ext>
            </a:extLst>
          </p:cNvPr>
          <p:cNvPicPr>
            <a:picLocks noChangeAspect="1"/>
          </p:cNvPicPr>
          <p:nvPr/>
        </p:nvPicPr>
        <p:blipFill>
          <a:blip r:embed="rId3"/>
          <a:stretch>
            <a:fillRect/>
          </a:stretch>
        </p:blipFill>
        <p:spPr>
          <a:xfrm>
            <a:off x="4919676" y="2997332"/>
            <a:ext cx="219048" cy="190476"/>
          </a:xfrm>
          <a:prstGeom prst="rect">
            <a:avLst/>
          </a:prstGeom>
        </p:spPr>
      </p:pic>
      <p:pic>
        <p:nvPicPr>
          <p:cNvPr id="9" name="Picture 8">
            <a:extLst>
              <a:ext uri="{FF2B5EF4-FFF2-40B4-BE49-F238E27FC236}">
                <a16:creationId xmlns:a16="http://schemas.microsoft.com/office/drawing/2014/main" id="{D778FF74-62FD-49F6-88D9-610CC7187033}"/>
              </a:ext>
            </a:extLst>
          </p:cNvPr>
          <p:cNvPicPr>
            <a:picLocks noChangeAspect="1"/>
          </p:cNvPicPr>
          <p:nvPr/>
        </p:nvPicPr>
        <p:blipFill>
          <a:blip r:embed="rId4"/>
          <a:stretch>
            <a:fillRect/>
          </a:stretch>
        </p:blipFill>
        <p:spPr>
          <a:xfrm>
            <a:off x="2136135" y="3541693"/>
            <a:ext cx="3180952" cy="1647619"/>
          </a:xfrm>
          <a:prstGeom prst="rect">
            <a:avLst/>
          </a:prstGeom>
        </p:spPr>
      </p:pic>
      <p:pic>
        <p:nvPicPr>
          <p:cNvPr id="10" name="Picture 9">
            <a:extLst>
              <a:ext uri="{FF2B5EF4-FFF2-40B4-BE49-F238E27FC236}">
                <a16:creationId xmlns:a16="http://schemas.microsoft.com/office/drawing/2014/main" id="{DED1415C-0687-4697-B040-E5D403040C85}"/>
              </a:ext>
            </a:extLst>
          </p:cNvPr>
          <p:cNvPicPr>
            <a:picLocks noChangeAspect="1"/>
          </p:cNvPicPr>
          <p:nvPr/>
        </p:nvPicPr>
        <p:blipFill>
          <a:blip r:embed="rId5"/>
          <a:stretch>
            <a:fillRect/>
          </a:stretch>
        </p:blipFill>
        <p:spPr>
          <a:xfrm>
            <a:off x="6659521" y="5741387"/>
            <a:ext cx="1533333" cy="209524"/>
          </a:xfrm>
          <a:prstGeom prst="rect">
            <a:avLst/>
          </a:prstGeom>
        </p:spPr>
      </p:pic>
    </p:spTree>
    <p:extLst>
      <p:ext uri="{BB962C8B-B14F-4D97-AF65-F5344CB8AC3E}">
        <p14:creationId xmlns:p14="http://schemas.microsoft.com/office/powerpoint/2010/main" val="2089803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animEffect transition="in" filter="wipe(down)">
                                      <p:cBhvr>
                                        <p:cTn id="7" dur="500"/>
                                        <p:tgtEl>
                                          <p:spTgt spid="1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wipe(down)">
                                      <p:cBhvr>
                                        <p:cTn id="12" dur="500"/>
                                        <p:tgtEl>
                                          <p:spTgt spid="14">
                                            <p:txEl>
                                              <p:pRg st="2" end="2"/>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animEffect transition="in" filter="wipe(down)">
                                      <p:cBhvr>
                                        <p:cTn id="15" dur="500"/>
                                        <p:tgtEl>
                                          <p:spTgt spid="14">
                                            <p:txEl>
                                              <p:pRg st="3" end="3"/>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par>
                                <p:cTn id="19" presetID="22" presetClass="entr" presetSubtype="4"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500"/>
                                        <p:tgtEl>
                                          <p:spTgt spid="9"/>
                                        </p:tgtEl>
                                      </p:cBhvr>
                                    </p:animEffect>
                                  </p:childTnLst>
                                </p:cTn>
                              </p:par>
                              <p:par>
                                <p:cTn id="22" presetID="22" presetClass="entr" presetSubtype="4"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4">
                                            <p:txEl>
                                              <p:pRg st="10" end="10"/>
                                            </p:txEl>
                                          </p:spTgt>
                                        </p:tgtEl>
                                        <p:attrNameLst>
                                          <p:attrName>style.visibility</p:attrName>
                                        </p:attrNameLst>
                                      </p:cBhvr>
                                      <p:to>
                                        <p:strVal val="visible"/>
                                      </p:to>
                                    </p:set>
                                    <p:animEffect transition="in" filter="wipe(down)">
                                      <p:cBhvr>
                                        <p:cTn id="29" dur="500"/>
                                        <p:tgtEl>
                                          <p:spTgt spid="14">
                                            <p:txEl>
                                              <p:pRg st="10" end="10"/>
                                            </p:txEl>
                                          </p:spTgt>
                                        </p:tgtEl>
                                      </p:cBhvr>
                                    </p:animEffect>
                                  </p:childTnLst>
                                </p:cTn>
                              </p:par>
                              <p:par>
                                <p:cTn id="30" presetID="22" presetClass="entr" presetSubtype="4"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Thực hành xây dựng Cơ sở dữ liệu GIS Phủ Lý</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Cập nhật dữ liệu từ ảnh vệ tinh</a:t>
            </a:r>
          </a:p>
          <a:p>
            <a:pPr marL="457177" lvl="1" indent="0">
              <a:buClr>
                <a:srgbClr val="514843"/>
              </a:buClr>
              <a:buNone/>
            </a:pPr>
            <a:r>
              <a:rPr lang="en-US" b="1"/>
              <a:t>Nắn ảnh vệ tinh</a:t>
            </a:r>
          </a:p>
          <a:p>
            <a:pPr lvl="1">
              <a:buClr>
                <a:srgbClr val="514843"/>
              </a:buClr>
            </a:pPr>
            <a:r>
              <a:rPr lang="en-US"/>
              <a:t>Nếu điểm nắn nào sai số lớn thì chúng ta cần chọn nó và xóa điểm nắn này đi bằng cách dùng nút      trên bảng </a:t>
            </a:r>
            <a:r>
              <a:rPr lang="en-US" b="1"/>
              <a:t>Link</a:t>
            </a:r>
            <a:r>
              <a:rPr lang="en-US"/>
              <a:t> hoặc dùng phím </a:t>
            </a:r>
            <a:r>
              <a:rPr lang="en-US" b="1"/>
              <a:t>Delete</a:t>
            </a:r>
            <a:r>
              <a:rPr lang="en-US"/>
              <a:t> trên bàn phím.</a:t>
            </a:r>
          </a:p>
          <a:p>
            <a:pPr lvl="1">
              <a:buClr>
                <a:srgbClr val="514843"/>
              </a:buClr>
            </a:pPr>
            <a:r>
              <a:rPr lang="en-US"/>
              <a:t>Sau khi thực hiện xong các điểm nắn, lúc này ảnh vệ tinh đã về đúng vị trí mà ta cần. Thực hiện quá trình nắn ảnh bằng cách nhấp chuột trái vào </a:t>
            </a:r>
            <a:r>
              <a:rPr lang="en-US" b="1"/>
              <a:t>Georeferencing/ Update Georeferencing</a:t>
            </a:r>
            <a:r>
              <a:rPr lang="en-US"/>
              <a:t>.</a:t>
            </a:r>
          </a:p>
          <a:p>
            <a:pPr lvl="1">
              <a:buClr>
                <a:srgbClr val="514843"/>
              </a:buClr>
            </a:pPr>
            <a:r>
              <a:rPr lang="en-US"/>
              <a:t>Ngoài ra chúng ta có thể tạo bản sao của ảnh dưới định dạng khác: </a:t>
            </a:r>
            <a:r>
              <a:rPr lang="en-US" b="1"/>
              <a:t>*.img, *.tiff, *.png… </a:t>
            </a:r>
            <a:r>
              <a:rPr lang="en-US"/>
              <a:t>bằng cách vào </a:t>
            </a:r>
            <a:r>
              <a:rPr lang="en-US" b="1"/>
              <a:t>Georeferencing/ Rectify </a:t>
            </a:r>
            <a:r>
              <a:rPr lang="en-US"/>
              <a:t>và chọn đường dẫn đầu ra, định dạng ảnh cần lưu.</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90</a:t>
            </a:fld>
            <a:endParaRPr lang="en-US"/>
          </a:p>
        </p:txBody>
      </p:sp>
      <p:sp>
        <p:nvSpPr>
          <p:cNvPr id="6" name="Footer Placeholder 5">
            <a:extLst>
              <a:ext uri="{FF2B5EF4-FFF2-40B4-BE49-F238E27FC236}">
                <a16:creationId xmlns:a16="http://schemas.microsoft.com/office/drawing/2014/main" id="{692C0077-4F36-42B4-8185-2A5470C83BC4}"/>
              </a:ext>
            </a:extLst>
          </p:cNvPr>
          <p:cNvSpPr>
            <a:spLocks noGrp="1"/>
          </p:cNvSpPr>
          <p:nvPr>
            <p:ph type="ftr" sz="quarter" idx="11"/>
          </p:nvPr>
        </p:nvSpPr>
        <p:spPr/>
        <p:txBody>
          <a:bodyPr/>
          <a:lstStyle/>
          <a:p>
            <a:r>
              <a:rPr lang="en-US"/>
              <a:t>NGUYỄN VĂN CHUNG</a:t>
            </a:r>
          </a:p>
        </p:txBody>
      </p:sp>
      <p:pic>
        <p:nvPicPr>
          <p:cNvPr id="5" name="Picture 4">
            <a:extLst>
              <a:ext uri="{FF2B5EF4-FFF2-40B4-BE49-F238E27FC236}">
                <a16:creationId xmlns:a16="http://schemas.microsoft.com/office/drawing/2014/main" id="{0B397593-AD09-4210-91C9-86AE7156BCBD}"/>
              </a:ext>
            </a:extLst>
          </p:cNvPr>
          <p:cNvPicPr>
            <a:picLocks noChangeAspect="1"/>
          </p:cNvPicPr>
          <p:nvPr/>
        </p:nvPicPr>
        <p:blipFill>
          <a:blip r:embed="rId2"/>
          <a:stretch>
            <a:fillRect/>
          </a:stretch>
        </p:blipFill>
        <p:spPr>
          <a:xfrm>
            <a:off x="6286946" y="2696021"/>
            <a:ext cx="200000" cy="219048"/>
          </a:xfrm>
          <a:prstGeom prst="rect">
            <a:avLst/>
          </a:prstGeom>
        </p:spPr>
      </p:pic>
    </p:spTree>
    <p:extLst>
      <p:ext uri="{BB962C8B-B14F-4D97-AF65-F5344CB8AC3E}">
        <p14:creationId xmlns:p14="http://schemas.microsoft.com/office/powerpoint/2010/main" val="1011429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2" end="2"/>
                                            </p:txEl>
                                          </p:spTgt>
                                        </p:tgtEl>
                                        <p:attrNameLst>
                                          <p:attrName>style.visibility</p:attrName>
                                        </p:attrNameLst>
                                      </p:cBhvr>
                                      <p:to>
                                        <p:strVal val="visible"/>
                                      </p:to>
                                    </p:set>
                                    <p:animEffect transition="in" filter="wipe(down)">
                                      <p:cBhvr>
                                        <p:cTn id="7" dur="500"/>
                                        <p:tgtEl>
                                          <p:spTgt spid="14">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4">
                                            <p:txEl>
                                              <p:pRg st="3" end="3"/>
                                            </p:txEl>
                                          </p:spTgt>
                                        </p:tgtEl>
                                        <p:attrNameLst>
                                          <p:attrName>style.visibility</p:attrName>
                                        </p:attrNameLst>
                                      </p:cBhvr>
                                      <p:to>
                                        <p:strVal val="visible"/>
                                      </p:to>
                                    </p:set>
                                    <p:animEffect transition="in" filter="wipe(down)">
                                      <p:cBhvr>
                                        <p:cTn id="10" dur="500"/>
                                        <p:tgtEl>
                                          <p:spTgt spid="14">
                                            <p:txEl>
                                              <p:pRg st="3" end="3"/>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14">
                                            <p:txEl>
                                              <p:pRg st="4" end="4"/>
                                            </p:txEl>
                                          </p:spTgt>
                                        </p:tgtEl>
                                        <p:attrNameLst>
                                          <p:attrName>style.visibility</p:attrName>
                                        </p:attrNameLst>
                                      </p:cBhvr>
                                      <p:to>
                                        <p:strVal val="visible"/>
                                      </p:to>
                                    </p:set>
                                    <p:animEffect transition="in" filter="wipe(down)">
                                      <p:cBhvr>
                                        <p:cTn id="13" dur="5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Thực hành xây dựng Cơ sở dữ liệu GIS Phủ Lý</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Cập nhật dữ liệu từ ảnh vệ tinh</a:t>
            </a:r>
          </a:p>
          <a:p>
            <a:pPr marL="457177" lvl="1" indent="0">
              <a:buClr>
                <a:srgbClr val="514843"/>
              </a:buClr>
              <a:buNone/>
            </a:pPr>
            <a:r>
              <a:rPr lang="en-US" b="1"/>
              <a:t>Cập nhật đường giao thông dựa theo ảnh vệ tinh</a:t>
            </a:r>
          </a:p>
          <a:p>
            <a:pPr lvl="1">
              <a:buClr>
                <a:srgbClr val="514843"/>
              </a:buClr>
            </a:pPr>
            <a:r>
              <a:rPr lang="en-US"/>
              <a:t>Lúc này có thể thấy có 1 số đường giao thông mới có trên ảnh vệ tinh nhưng chưa có trong layer </a:t>
            </a:r>
            <a:r>
              <a:rPr lang="en-US" b="1"/>
              <a:t>“TimDuong_PL_WGS”</a:t>
            </a:r>
            <a:r>
              <a:rPr lang="en-US"/>
              <a:t>. Bổ sung các đường này bằng công cụ vẽ trên thanh công cụ </a:t>
            </a:r>
            <a:r>
              <a:rPr lang="en-US" b="1"/>
              <a:t>Editor</a:t>
            </a:r>
            <a:r>
              <a:rPr lang="en-US"/>
              <a:t>.</a:t>
            </a:r>
          </a:p>
          <a:p>
            <a:pPr lvl="1">
              <a:buClr>
                <a:srgbClr val="514843"/>
              </a:buClr>
            </a:pPr>
            <a:r>
              <a:rPr lang="en-US"/>
              <a:t>Hiển thị nhãn </a:t>
            </a:r>
            <a:r>
              <a:rPr lang="en-US" b="1"/>
              <a:t>(Label)</a:t>
            </a:r>
            <a:r>
              <a:rPr lang="en-US"/>
              <a:t> tên đường giao thông dựa theo trường </a:t>
            </a:r>
            <a:r>
              <a:rPr lang="en-US" b="1"/>
              <a:t>TenDuong</a:t>
            </a:r>
            <a:r>
              <a:rPr lang="en-US"/>
              <a:t> để tiện cho việc số hóa, cập nhật.</a:t>
            </a:r>
          </a:p>
          <a:p>
            <a:pPr lvl="1">
              <a:buClr>
                <a:srgbClr val="514843"/>
              </a:buClr>
            </a:pPr>
            <a:r>
              <a:rPr lang="en-US"/>
              <a:t>Phóng to khu vực có đường giao thông còn thiếu, nếu cửa sổ </a:t>
            </a:r>
            <a:r>
              <a:rPr lang="en-US" b="1"/>
              <a:t>Create Features</a:t>
            </a:r>
            <a:r>
              <a:rPr lang="en-US"/>
              <a:t> chưa hiện ra thì vào menu </a:t>
            </a:r>
            <a:r>
              <a:rPr lang="en-US" b="1"/>
              <a:t>Editor/ Editing</a:t>
            </a:r>
            <a:r>
              <a:rPr lang="en-US"/>
              <a:t> </a:t>
            </a:r>
            <a:r>
              <a:rPr lang="en-US" b="1"/>
              <a:t>Windows/ Create Features</a:t>
            </a:r>
            <a:r>
              <a:rPr lang="en-US"/>
              <a:t> để mở. Nhấp chuột trái vào lớp </a:t>
            </a:r>
            <a:r>
              <a:rPr lang="en-US" b="1"/>
              <a:t>“TimDuong_PL_WGS”</a:t>
            </a:r>
            <a:r>
              <a:rPr lang="en-US"/>
              <a:t>. Bắt đầu vẽ các đường còn thiếu.</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91</a:t>
            </a:fld>
            <a:endParaRPr lang="en-US"/>
          </a:p>
        </p:txBody>
      </p:sp>
      <p:sp>
        <p:nvSpPr>
          <p:cNvPr id="6" name="Footer Placeholder 5">
            <a:extLst>
              <a:ext uri="{FF2B5EF4-FFF2-40B4-BE49-F238E27FC236}">
                <a16:creationId xmlns:a16="http://schemas.microsoft.com/office/drawing/2014/main" id="{692C0077-4F36-42B4-8185-2A5470C83BC4}"/>
              </a:ext>
            </a:extLst>
          </p:cNvPr>
          <p:cNvSpPr>
            <a:spLocks noGrp="1"/>
          </p:cNvSpPr>
          <p:nvPr>
            <p:ph type="ftr" sz="quarter" idx="11"/>
          </p:nvPr>
        </p:nvSpPr>
        <p:spPr/>
        <p:txBody>
          <a:bodyPr/>
          <a:lstStyle/>
          <a:p>
            <a:r>
              <a:rPr lang="en-US"/>
              <a:t>NGUYỄN VĂN CHUNG</a:t>
            </a:r>
          </a:p>
        </p:txBody>
      </p:sp>
    </p:spTree>
    <p:extLst>
      <p:ext uri="{BB962C8B-B14F-4D97-AF65-F5344CB8AC3E}">
        <p14:creationId xmlns:p14="http://schemas.microsoft.com/office/powerpoint/2010/main" val="3665815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animEffect transition="in" filter="wipe(down)">
                                      <p:cBhvr>
                                        <p:cTn id="7" dur="500"/>
                                        <p:tgtEl>
                                          <p:spTgt spid="1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wipe(down)">
                                      <p:cBhvr>
                                        <p:cTn id="12" dur="500"/>
                                        <p:tgtEl>
                                          <p:spTgt spid="14">
                                            <p:txEl>
                                              <p:pRg st="2" end="2"/>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animEffect transition="in" filter="wipe(down)">
                                      <p:cBhvr>
                                        <p:cTn id="15" dur="500"/>
                                        <p:tgtEl>
                                          <p:spTgt spid="14">
                                            <p:txEl>
                                              <p:pRg st="3" end="3"/>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14">
                                            <p:txEl>
                                              <p:pRg st="4" end="4"/>
                                            </p:txEl>
                                          </p:spTgt>
                                        </p:tgtEl>
                                        <p:attrNameLst>
                                          <p:attrName>style.visibility</p:attrName>
                                        </p:attrNameLst>
                                      </p:cBhvr>
                                      <p:to>
                                        <p:strVal val="visible"/>
                                      </p:to>
                                    </p:set>
                                    <p:animEffect transition="in" filter="wipe(down)">
                                      <p:cBhvr>
                                        <p:cTn id="18" dur="5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Thực hành xây dựng Cơ sở dữ liệu GIS Phủ Lý</a:t>
            </a:r>
          </a:p>
        </p:txBody>
      </p:sp>
      <p:sp>
        <p:nvSpPr>
          <p:cNvPr id="14" name="Content Placeholder 13"/>
          <p:cNvSpPr>
            <a:spLocks noGrp="1"/>
          </p:cNvSpPr>
          <p:nvPr>
            <p:ph idx="1"/>
          </p:nvPr>
        </p:nvSpPr>
        <p:spPr>
          <a:xfrm>
            <a:off x="828675" y="1600199"/>
            <a:ext cx="7486650" cy="4756141"/>
          </a:xfrm>
        </p:spPr>
        <p:txBody>
          <a:bodyPr>
            <a:normAutofit/>
          </a:bodyPr>
          <a:lstStyle/>
          <a:p>
            <a:pPr>
              <a:buClr>
                <a:srgbClr val="514843"/>
              </a:buClr>
            </a:pPr>
            <a:r>
              <a:rPr lang="en-US"/>
              <a:t>Cập nhật dữ liệu từ ảnh vệ tinh</a:t>
            </a:r>
          </a:p>
          <a:p>
            <a:pPr marL="457177" lvl="1" indent="0">
              <a:buClr>
                <a:srgbClr val="514843"/>
              </a:buClr>
              <a:buNone/>
            </a:pPr>
            <a:r>
              <a:rPr lang="en-US" b="1"/>
              <a:t>Cập nhật đường giao thông dựa theo ảnh vệ tinh</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3/7/2024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92</a:t>
            </a:fld>
            <a:endParaRPr lang="en-US"/>
          </a:p>
        </p:txBody>
      </p:sp>
      <p:sp>
        <p:nvSpPr>
          <p:cNvPr id="6" name="Footer Placeholder 5">
            <a:extLst>
              <a:ext uri="{FF2B5EF4-FFF2-40B4-BE49-F238E27FC236}">
                <a16:creationId xmlns:a16="http://schemas.microsoft.com/office/drawing/2014/main" id="{692C0077-4F36-42B4-8185-2A5470C83BC4}"/>
              </a:ext>
            </a:extLst>
          </p:cNvPr>
          <p:cNvSpPr>
            <a:spLocks noGrp="1"/>
          </p:cNvSpPr>
          <p:nvPr>
            <p:ph type="ftr" sz="quarter" idx="11"/>
          </p:nvPr>
        </p:nvSpPr>
        <p:spPr/>
        <p:txBody>
          <a:bodyPr/>
          <a:lstStyle/>
          <a:p>
            <a:r>
              <a:rPr lang="en-US"/>
              <a:t>NGUYỄN VĂN CHUNG</a:t>
            </a:r>
          </a:p>
        </p:txBody>
      </p:sp>
      <p:pic>
        <p:nvPicPr>
          <p:cNvPr id="2" name="Picture 1">
            <a:extLst>
              <a:ext uri="{FF2B5EF4-FFF2-40B4-BE49-F238E27FC236}">
                <a16:creationId xmlns:a16="http://schemas.microsoft.com/office/drawing/2014/main" id="{D6BFC877-B734-4480-A714-BA75F73772B5}"/>
              </a:ext>
            </a:extLst>
          </p:cNvPr>
          <p:cNvPicPr>
            <a:picLocks noChangeAspect="1"/>
          </p:cNvPicPr>
          <p:nvPr/>
        </p:nvPicPr>
        <p:blipFill>
          <a:blip r:embed="rId2"/>
          <a:stretch>
            <a:fillRect/>
          </a:stretch>
        </p:blipFill>
        <p:spPr>
          <a:xfrm>
            <a:off x="2517470" y="2435619"/>
            <a:ext cx="4108495" cy="3920721"/>
          </a:xfrm>
          <a:prstGeom prst="rect">
            <a:avLst/>
          </a:prstGeom>
        </p:spPr>
      </p:pic>
    </p:spTree>
    <p:extLst>
      <p:ext uri="{BB962C8B-B14F-4D97-AF65-F5344CB8AC3E}">
        <p14:creationId xmlns:p14="http://schemas.microsoft.com/office/powerpoint/2010/main" val="3532495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cademic Literature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F03431380.potx" id="{B573BD99-E105-4D2A-964B-B901A176567A}" vid="{B1D363B9-18DE-4874-9E2B-FD69B5C6548D}"/>
    </a:ext>
  </a:extLst>
</a:theme>
</file>

<file path=ppt/theme/theme2.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APDescription xmlns="4873beb7-5857-4685-be1f-d57550cc96cc" xsi:nil="true"/>
    <AssetExpire xmlns="4873beb7-5857-4685-be1f-d57550cc96cc">2029-01-01T08:00:00+00:00</AssetExpire>
    <CampaignTagsTaxHTField0 xmlns="4873beb7-5857-4685-be1f-d57550cc96cc">
      <Terms xmlns="http://schemas.microsoft.com/office/infopath/2007/PartnerControls"/>
    </CampaignTagsTaxHTField0>
    <IntlLangReviewDate xmlns="4873beb7-5857-4685-be1f-d57550cc96cc" xsi:nil="true"/>
    <TPFriendlyName xmlns="4873beb7-5857-4685-be1f-d57550cc96cc" xsi:nil="true"/>
    <IntlLangReview xmlns="4873beb7-5857-4685-be1f-d57550cc96cc">false</IntlLangReview>
    <LocLastLocAttemptVersionLookup xmlns="4873beb7-5857-4685-be1f-d57550cc96cc">855024</LocLastLocAttemptVersionLookup>
    <PolicheckWords xmlns="4873beb7-5857-4685-be1f-d57550cc96cc" xsi:nil="true"/>
    <SubmitterId xmlns="4873beb7-5857-4685-be1f-d57550cc96cc" xsi:nil="true"/>
    <AcquiredFrom xmlns="4873beb7-5857-4685-be1f-d57550cc96cc">Internal MS</AcquiredFrom>
    <EditorialStatus xmlns="4873beb7-5857-4685-be1f-d57550cc96cc">Complete</EditorialStatus>
    <Markets xmlns="4873beb7-5857-4685-be1f-d57550cc96cc"/>
    <OriginAsset xmlns="4873beb7-5857-4685-be1f-d57550cc96cc" xsi:nil="true"/>
    <AssetStart xmlns="4873beb7-5857-4685-be1f-d57550cc96cc">2012-08-31T08:50:00+00:00</AssetStart>
    <FriendlyTitle xmlns="4873beb7-5857-4685-be1f-d57550cc96cc" xsi:nil="true"/>
    <MarketSpecific xmlns="4873beb7-5857-4685-be1f-d57550cc96cc">false</MarketSpecific>
    <TPNamespace xmlns="4873beb7-5857-4685-be1f-d57550cc96cc" xsi:nil="true"/>
    <PublishStatusLookup xmlns="4873beb7-5857-4685-be1f-d57550cc96cc">
      <Value>1616423</Value>
    </PublishStatusLookup>
    <APAuthor xmlns="4873beb7-5857-4685-be1f-d57550cc96cc">
      <UserInfo>
        <DisplayName>REDMOND\kristaa</DisplayName>
        <AccountId>136</AccountId>
        <AccountType/>
      </UserInfo>
    </APAuthor>
    <TPCommandLine xmlns="4873beb7-5857-4685-be1f-d57550cc96cc" xsi:nil="true"/>
    <IntlLangReviewer xmlns="4873beb7-5857-4685-be1f-d57550cc96cc" xsi:nil="true"/>
    <OpenTemplate xmlns="4873beb7-5857-4685-be1f-d57550cc96cc">true</OpenTemplate>
    <CSXSubmissionDate xmlns="4873beb7-5857-4685-be1f-d57550cc96cc" xsi:nil="true"/>
    <TaxCatchAll xmlns="4873beb7-5857-4685-be1f-d57550cc96cc"/>
    <Manager xmlns="4873beb7-5857-4685-be1f-d57550cc96cc" xsi:nil="true"/>
    <NumericId xmlns="4873beb7-5857-4685-be1f-d57550cc96cc" xsi:nil="true"/>
    <ParentAssetId xmlns="4873beb7-5857-4685-be1f-d57550cc96cc" xsi:nil="true"/>
    <OriginalSourceMarket xmlns="4873beb7-5857-4685-be1f-d57550cc96cc" xsi:nil="true"/>
    <ApprovalStatus xmlns="4873beb7-5857-4685-be1f-d57550cc96cc">InProgress</ApprovalStatus>
    <TPComponent xmlns="4873beb7-5857-4685-be1f-d57550cc96cc" xsi:nil="true"/>
    <EditorialTags xmlns="4873beb7-5857-4685-be1f-d57550cc96cc" xsi:nil="true"/>
    <TPExecutable xmlns="4873beb7-5857-4685-be1f-d57550cc96cc" xsi:nil="true"/>
    <TPLaunchHelpLink xmlns="4873beb7-5857-4685-be1f-d57550cc96cc" xsi:nil="true"/>
    <LocComments xmlns="4873beb7-5857-4685-be1f-d57550cc96cc" xsi:nil="true"/>
    <LocRecommendedHandoff xmlns="4873beb7-5857-4685-be1f-d57550cc96cc" xsi:nil="true"/>
    <SourceTitle xmlns="4873beb7-5857-4685-be1f-d57550cc96cc" xsi:nil="true"/>
    <CSXUpdate xmlns="4873beb7-5857-4685-be1f-d57550cc96cc">false</CSXUpdate>
    <IntlLocPriority xmlns="4873beb7-5857-4685-be1f-d57550cc96cc" xsi:nil="true"/>
    <UAProjectedTotalWords xmlns="4873beb7-5857-4685-be1f-d57550cc96cc" xsi:nil="true"/>
    <AssetType xmlns="4873beb7-5857-4685-be1f-d57550cc96cc">TP</AssetType>
    <MachineTranslated xmlns="4873beb7-5857-4685-be1f-d57550cc96cc">false</MachineTranslated>
    <OutputCachingOn xmlns="4873beb7-5857-4685-be1f-d57550cc96cc">false</OutputCachingOn>
    <TemplateStatus xmlns="4873beb7-5857-4685-be1f-d57550cc96cc">Complete</TemplateStatus>
    <IsSearchable xmlns="4873beb7-5857-4685-be1f-d57550cc96cc">true</IsSearchable>
    <ContentItem xmlns="4873beb7-5857-4685-be1f-d57550cc96cc" xsi:nil="true"/>
    <HandoffToMSDN xmlns="4873beb7-5857-4685-be1f-d57550cc96cc" xsi:nil="true"/>
    <ShowIn xmlns="4873beb7-5857-4685-be1f-d57550cc96cc">Show everywhere</ShowIn>
    <ThumbnailAssetId xmlns="4873beb7-5857-4685-be1f-d57550cc96cc" xsi:nil="true"/>
    <UALocComments xmlns="4873beb7-5857-4685-be1f-d57550cc96cc" xsi:nil="true"/>
    <UALocRecommendation xmlns="4873beb7-5857-4685-be1f-d57550cc96cc">Localize</UALocRecommendation>
    <LastModifiedDateTime xmlns="4873beb7-5857-4685-be1f-d57550cc96cc" xsi:nil="true"/>
    <LegacyData xmlns="4873beb7-5857-4685-be1f-d57550cc96cc" xsi:nil="true"/>
    <LocManualTestRequired xmlns="4873beb7-5857-4685-be1f-d57550cc96cc">false</LocManualTestRequired>
    <LocMarketGroupTiers2 xmlns="4873beb7-5857-4685-be1f-d57550cc96cc" xsi:nil="true"/>
    <ClipArtFilename xmlns="4873beb7-5857-4685-be1f-d57550cc96cc" xsi:nil="true"/>
    <TPApplication xmlns="4873beb7-5857-4685-be1f-d57550cc96cc" xsi:nil="true"/>
    <CSXHash xmlns="4873beb7-5857-4685-be1f-d57550cc96cc" xsi:nil="true"/>
    <DirectSourceMarket xmlns="4873beb7-5857-4685-be1f-d57550cc96cc" xsi:nil="true"/>
    <PrimaryImageGen xmlns="4873beb7-5857-4685-be1f-d57550cc96cc">true</PrimaryImageGen>
    <PlannedPubDate xmlns="4873beb7-5857-4685-be1f-d57550cc96cc" xsi:nil="true"/>
    <CSXSubmissionMarket xmlns="4873beb7-5857-4685-be1f-d57550cc96cc" xsi:nil="true"/>
    <Downloads xmlns="4873beb7-5857-4685-be1f-d57550cc96cc">0</Downloads>
    <ArtSampleDocs xmlns="4873beb7-5857-4685-be1f-d57550cc96cc" xsi:nil="true"/>
    <TrustLevel xmlns="4873beb7-5857-4685-be1f-d57550cc96cc">1 Microsoft Managed Content</TrustLevel>
    <BlockPublish xmlns="4873beb7-5857-4685-be1f-d57550cc96cc">false</BlockPublish>
    <TPLaunchHelpLinkType xmlns="4873beb7-5857-4685-be1f-d57550cc96cc">Template</TPLaunchHelpLinkType>
    <LocalizationTagsTaxHTField0 xmlns="4873beb7-5857-4685-be1f-d57550cc96cc">
      <Terms xmlns="http://schemas.microsoft.com/office/infopath/2007/PartnerControls"/>
    </LocalizationTagsTaxHTField0>
    <BusinessGroup xmlns="4873beb7-5857-4685-be1f-d57550cc96cc" xsi:nil="true"/>
    <Providers xmlns="4873beb7-5857-4685-be1f-d57550cc96cc" xsi:nil="true"/>
    <TemplateTemplateType xmlns="4873beb7-5857-4685-be1f-d57550cc96cc">PowerPoint Presentation Template</TemplateTemplateType>
    <TimesCloned xmlns="4873beb7-5857-4685-be1f-d57550cc96cc" xsi:nil="true"/>
    <TPAppVersion xmlns="4873beb7-5857-4685-be1f-d57550cc96cc" xsi:nil="true"/>
    <VoteCount xmlns="4873beb7-5857-4685-be1f-d57550cc96cc" xsi:nil="true"/>
    <AverageRating xmlns="4873beb7-5857-4685-be1f-d57550cc96cc" xsi:nil="true"/>
    <FeatureTagsTaxHTField0 xmlns="4873beb7-5857-4685-be1f-d57550cc96cc">
      <Terms xmlns="http://schemas.microsoft.com/office/infopath/2007/PartnerControls"/>
    </FeatureTagsTaxHTField0>
    <Provider xmlns="4873beb7-5857-4685-be1f-d57550cc96cc" xsi:nil="true"/>
    <UACurrentWords xmlns="4873beb7-5857-4685-be1f-d57550cc96cc" xsi:nil="true"/>
    <AssetId xmlns="4873beb7-5857-4685-be1f-d57550cc96cc">TP103431361</AssetId>
    <TPClientViewer xmlns="4873beb7-5857-4685-be1f-d57550cc96cc" xsi:nil="true"/>
    <DSATActionTaken xmlns="4873beb7-5857-4685-be1f-d57550cc96cc" xsi:nil="true"/>
    <APEditor xmlns="4873beb7-5857-4685-be1f-d57550cc96cc">
      <UserInfo>
        <DisplayName/>
        <AccountId xsi:nil="true"/>
        <AccountType/>
      </UserInfo>
    </APEditor>
    <TPInstallLocation xmlns="4873beb7-5857-4685-be1f-d57550cc96cc" xsi:nil="true"/>
    <OOCacheId xmlns="4873beb7-5857-4685-be1f-d57550cc96cc" xsi:nil="true"/>
    <IsDeleted xmlns="4873beb7-5857-4685-be1f-d57550cc96cc">false</IsDeleted>
    <PublishTargets xmlns="4873beb7-5857-4685-be1f-d57550cc96cc">OfficeOnlineVNext</PublishTargets>
    <ApprovalLog xmlns="4873beb7-5857-4685-be1f-d57550cc96cc" xsi:nil="true"/>
    <BugNumber xmlns="4873beb7-5857-4685-be1f-d57550cc96cc" xsi:nil="true"/>
    <CrawlForDependencies xmlns="4873beb7-5857-4685-be1f-d57550cc96cc">false</CrawlForDependencies>
    <InternalTagsTaxHTField0 xmlns="4873beb7-5857-4685-be1f-d57550cc96cc">
      <Terms xmlns="http://schemas.microsoft.com/office/infopath/2007/PartnerControls"/>
    </InternalTagsTaxHTField0>
    <LastHandOff xmlns="4873beb7-5857-4685-be1f-d57550cc96cc" xsi:nil="true"/>
    <Milestone xmlns="4873beb7-5857-4685-be1f-d57550cc96cc" xsi:nil="true"/>
    <OriginalRelease xmlns="4873beb7-5857-4685-be1f-d57550cc96cc">15</OriginalRelease>
    <RecommendationsModifier xmlns="4873beb7-5857-4685-be1f-d57550cc96cc" xsi:nil="true"/>
    <ScenarioTagsTaxHTField0 xmlns="4873beb7-5857-4685-be1f-d57550cc96cc">
      <Terms xmlns="http://schemas.microsoft.com/office/infopath/2007/PartnerControls"/>
    </ScenarioTagsTaxHTField0>
    <UANotes xmlns="4873beb7-5857-4685-be1f-d57550cc96c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8CDDBB83-77C1-4099-A0AA-289882E745E2}">
  <ds:schemaRefs>
    <ds:schemaRef ds:uri="http://schemas.microsoft.com/office/2006/documentManagement/types"/>
    <ds:schemaRef ds:uri="http://purl.org/dc/elements/1.1/"/>
    <ds:schemaRef ds:uri="http://purl.org/dc/terms/"/>
    <ds:schemaRef ds:uri="http://purl.org/dc/dcmitype/"/>
    <ds:schemaRef ds:uri="4873beb7-5857-4685-be1f-d57550cc96cc"/>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28C8B9CA-0273-4370-889A-FC05DA5C2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61E720F-F05D-4536-9C34-0CFCED65D3B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Academic presentation, pinstripe and ribbon design (widescreen)</Template>
  <TotalTime>17795</TotalTime>
  <Words>6955</Words>
  <Application>Microsoft Office PowerPoint</Application>
  <PresentationFormat>On-screen Show (4:3)</PresentationFormat>
  <Paragraphs>805</Paragraphs>
  <Slides>92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92</vt:i4>
      </vt:variant>
    </vt:vector>
  </HeadingPairs>
  <TitlesOfParts>
    <vt:vector size="98" baseType="lpstr">
      <vt:lpstr>Arial</vt:lpstr>
      <vt:lpstr>Courier New</vt:lpstr>
      <vt:lpstr>Euphemia</vt:lpstr>
      <vt:lpstr>Verdana</vt:lpstr>
      <vt:lpstr>Wingdings</vt:lpstr>
      <vt:lpstr>Academic Literature 16x9</vt:lpstr>
      <vt:lpstr>Hệ thống thông tin địa lý - gis</vt:lpstr>
      <vt:lpstr>THỰC HÀNh xây dựng cơ sở dữ liệu với arcgis</vt:lpstr>
      <vt:lpstr>Nội dung thực hành</vt:lpstr>
      <vt:lpstr>Lý thuyết cần thiết</vt:lpstr>
      <vt:lpstr>Lý thuyết cần thiết</vt:lpstr>
      <vt:lpstr>Lý thuyết cần thiết</vt:lpstr>
      <vt:lpstr>Lý thuyết cần thiết</vt:lpstr>
      <vt:lpstr>Lý thuyết cần thiết</vt:lpstr>
      <vt:lpstr>Lý thuyết cần thiết</vt:lpstr>
      <vt:lpstr>Lý thuyết cần thiết</vt:lpstr>
      <vt:lpstr>Lý thuyết cần thiết</vt:lpstr>
      <vt:lpstr>Lý thuyết cần thiết</vt:lpstr>
      <vt:lpstr>Lý thuyết cần thiết</vt:lpstr>
      <vt:lpstr>Lý thuyết cần thiết</vt:lpstr>
      <vt:lpstr>Lý thuyết cần thiết</vt:lpstr>
      <vt:lpstr>Lý thuyết cần thiết</vt:lpstr>
      <vt:lpstr>Lý thuyết cần thiết</vt:lpstr>
      <vt:lpstr>Lý thuyết cần thiết</vt:lpstr>
      <vt:lpstr>Lý thuyết cần thiết</vt:lpstr>
      <vt:lpstr>Lý thuyết cần thiết</vt:lpstr>
      <vt:lpstr>Lý thuyết cần thiết</vt:lpstr>
      <vt:lpstr>Lý thuyết cần thiết</vt:lpstr>
      <vt:lpstr>Lý thuyết cần thiết</vt:lpstr>
      <vt:lpstr>Lý thuyết cần thiết</vt:lpstr>
      <vt:lpstr>Lý thuyết cần thiết</vt:lpstr>
      <vt:lpstr>Lý thuyết cần thiết</vt:lpstr>
      <vt:lpstr>Lý thuyết cần thiết</vt:lpstr>
      <vt:lpstr>Lý thuyết cần thiết</vt:lpstr>
      <vt:lpstr>Lý thuyết cần thiết</vt:lpstr>
      <vt:lpstr>Lý thuyết cần thiết</vt:lpstr>
      <vt:lpstr>Lý thuyết cần thiết</vt:lpstr>
      <vt:lpstr>Lý thuyết cần thiết</vt:lpstr>
      <vt:lpstr>Lý thuyết cần thiết</vt:lpstr>
      <vt:lpstr>Lý thuyết cần thiết</vt:lpstr>
      <vt:lpstr>Lý thuyết cần thiết</vt:lpstr>
      <vt:lpstr>Lý thuyết cần thiết</vt:lpstr>
      <vt:lpstr>Lý thuyết cần thiết</vt:lpstr>
      <vt:lpstr>Lý thuyết cần thiết</vt:lpstr>
      <vt:lpstr>Thực hành xây dựng Cơ sở dữ liệu GIS Phủ Lý</vt:lpstr>
      <vt:lpstr>Thực hành xây dựng Cơ sở dữ liệu GIS Phủ Lý</vt:lpstr>
      <vt:lpstr>Thực hành xây dựng Cơ sở dữ liệu GIS Phủ Lý</vt:lpstr>
      <vt:lpstr>Thực hành xây dựng Cơ sở dữ liệu GIS Phủ Lý</vt:lpstr>
      <vt:lpstr>Thực hành xây dựng Cơ sở dữ liệu GIS Phủ Lý</vt:lpstr>
      <vt:lpstr>Thực hành xây dựng Cơ sở dữ liệu GIS Phủ Lý</vt:lpstr>
      <vt:lpstr>Thực hành xây dựng Cơ sở dữ liệu GIS Phủ Lý</vt:lpstr>
      <vt:lpstr>Thực hành xây dựng Cơ sở dữ liệu GIS Phủ Lý</vt:lpstr>
      <vt:lpstr>Thực hành xây dựng Cơ sở dữ liệu GIS Phủ Lý</vt:lpstr>
      <vt:lpstr>Thực hành xây dựng Cơ sở dữ liệu GIS Phủ Lý</vt:lpstr>
      <vt:lpstr>Thực hành xây dựng Cơ sở dữ liệu GIS Phủ Lý</vt:lpstr>
      <vt:lpstr>Thực hành xây dựng Cơ sở dữ liệu GIS Phủ Lý</vt:lpstr>
      <vt:lpstr>Thực hành xây dựng Cơ sở dữ liệu GIS Phủ Lý</vt:lpstr>
      <vt:lpstr>Thực hành xây dựng Cơ sở dữ liệu GIS Phủ Lý</vt:lpstr>
      <vt:lpstr>Thực hành xây dựng Cơ sở dữ liệu GIS Phủ Lý</vt:lpstr>
      <vt:lpstr>Thực hành xây dựng Cơ sở dữ liệu GIS Phủ Lý</vt:lpstr>
      <vt:lpstr>Thực hành xây dựng Cơ sở dữ liệu GIS Phủ Lý</vt:lpstr>
      <vt:lpstr>Thực hành xây dựng Cơ sở dữ liệu GIS Phủ Lý</vt:lpstr>
      <vt:lpstr>Thực hành xây dựng Cơ sở dữ liệu GIS Phủ Lý</vt:lpstr>
      <vt:lpstr>Thực hành xây dựng Cơ sở dữ liệu GIS Phủ Lý</vt:lpstr>
      <vt:lpstr>Thực hành xây dựng Cơ sở dữ liệu GIS Phủ Lý</vt:lpstr>
      <vt:lpstr>Thực hành xây dựng Cơ sở dữ liệu GIS Phủ Lý</vt:lpstr>
      <vt:lpstr>Thực hành xây dựng Cơ sở dữ liệu GIS Phủ Lý</vt:lpstr>
      <vt:lpstr>Thực hành xây dựng Cơ sở dữ liệu GIS Phủ Lý</vt:lpstr>
      <vt:lpstr>Thực hành xây dựng Cơ sở dữ liệu GIS Phủ Lý</vt:lpstr>
      <vt:lpstr>Thực hành xây dựng Cơ sở dữ liệu GIS Phủ Lý</vt:lpstr>
      <vt:lpstr>Thực hành xây dựng Cơ sở dữ liệu GIS Phủ Lý</vt:lpstr>
      <vt:lpstr>Thực hành xây dựng Cơ sở dữ liệu GIS Phủ Lý</vt:lpstr>
      <vt:lpstr>Thực hành xây dựng Cơ sở dữ liệu GIS Phủ Lý</vt:lpstr>
      <vt:lpstr>Thực hành xây dựng Cơ sở dữ liệu GIS Phủ Lý</vt:lpstr>
      <vt:lpstr>Thực hành xây dựng Cơ sở dữ liệu GIS Phủ Lý</vt:lpstr>
      <vt:lpstr>Thực hành xây dựng Cơ sở dữ liệu GIS Phủ Lý</vt:lpstr>
      <vt:lpstr>Thực hành xây dựng Cơ sở dữ liệu GIS Phủ Lý</vt:lpstr>
      <vt:lpstr>Thực hành xây dựng Cơ sở dữ liệu GIS Phủ Lý</vt:lpstr>
      <vt:lpstr>Thực hành xây dựng Cơ sở dữ liệu GIS Phủ Lý</vt:lpstr>
      <vt:lpstr>Thực hành xây dựng Cơ sở dữ liệu GIS Phủ Lý</vt:lpstr>
      <vt:lpstr>Thực hành xây dựng Cơ sở dữ liệu GIS Phủ Lý</vt:lpstr>
      <vt:lpstr>Thực hành xây dựng Cơ sở dữ liệu GIS Phủ Lý</vt:lpstr>
      <vt:lpstr>Thực hành xây dựng Cơ sở dữ liệu GIS Phủ Lý</vt:lpstr>
      <vt:lpstr>Thực hành xây dựng Cơ sở dữ liệu GIS Phủ Lý</vt:lpstr>
      <vt:lpstr>Thực hành xây dựng Cơ sở dữ liệu GIS Phủ Lý</vt:lpstr>
      <vt:lpstr>Thực hành xây dựng Cơ sở dữ liệu GIS Phủ Lý</vt:lpstr>
      <vt:lpstr>Thực hành xây dựng Cơ sở dữ liệu GIS Phủ Lý</vt:lpstr>
      <vt:lpstr>Thực hành xây dựng Cơ sở dữ liệu GIS Phủ Lý</vt:lpstr>
      <vt:lpstr>Thực hành xây dựng Cơ sở dữ liệu GIS Phủ Lý</vt:lpstr>
      <vt:lpstr>Thực hành xây dựng Cơ sở dữ liệu GIS Phủ Lý</vt:lpstr>
      <vt:lpstr>Thực hành xây dựng Cơ sở dữ liệu GIS Phủ Lý</vt:lpstr>
      <vt:lpstr>Thực hành xây dựng Cơ sở dữ liệu GIS Phủ Lý</vt:lpstr>
      <vt:lpstr>Thực hành xây dựng Cơ sở dữ liệu GIS Phủ Lý</vt:lpstr>
      <vt:lpstr>Thực hành xây dựng Cơ sở dữ liệu GIS Phủ Lý</vt:lpstr>
      <vt:lpstr>Thực hành xây dựng Cơ sở dữ liệu GIS Phủ Lý</vt:lpstr>
      <vt:lpstr>Thực hành xây dựng Cơ sở dữ liệu GIS Phủ Lý</vt:lpstr>
      <vt:lpstr>Thực hành xây dựng Cơ sở dữ liệu GIS Phủ Lý</vt:lpstr>
      <vt:lpstr>Thực hành xây dựng Cơ sở dữ liệu GIS Phủ Lý</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Xây dựng CSDL GIS</dc:title>
  <dc:creator>Nguyễn Chung</dc:creator>
  <cp:lastModifiedBy>Admin</cp:lastModifiedBy>
  <cp:revision>1249</cp:revision>
  <dcterms:created xsi:type="dcterms:W3CDTF">2017-12-05T08:39:39Z</dcterms:created>
  <dcterms:modified xsi:type="dcterms:W3CDTF">2024-03-07T02:42:27Z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0x0101006EDDDB5EE6D98C44930B742096920B300400F5B6D36B3EF94B4E9A635CDF2A18F5B8</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